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58" r:id="rId5"/>
    <p:sldId id="262" r:id="rId6"/>
    <p:sldId id="263" r:id="rId7"/>
    <p:sldId id="268" r:id="rId8"/>
    <p:sldId id="266" r:id="rId9"/>
    <p:sldId id="269" r:id="rId10"/>
    <p:sldId id="270" r:id="rId11"/>
    <p:sldId id="271" r:id="rId12"/>
    <p:sldId id="265" r:id="rId13"/>
    <p:sldId id="264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498F"/>
    <a:srgbClr val="00FFFF"/>
    <a:srgbClr val="D37BD4"/>
    <a:srgbClr val="E30071"/>
    <a:srgbClr val="9E2DA0"/>
    <a:srgbClr val="124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7"/>
    <p:restoredTop sz="93699"/>
  </p:normalViewPr>
  <p:slideViewPr>
    <p:cSldViewPr snapToGrid="0">
      <p:cViewPr>
        <p:scale>
          <a:sx n="139" d="100"/>
          <a:sy n="139" d="100"/>
        </p:scale>
        <p:origin x="5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7EFDA-CDD4-5146-A9AF-8D6E4B2CCBF5}" type="datetimeFigureOut">
              <a:rPr lang="de-DE" smtClean="0"/>
              <a:t>23.02.26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12CA6-5D7A-144E-A339-1B96233F00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10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12CA6-5D7A-144E-A339-1B96233F008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946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12CA6-5D7A-144E-A339-1B96233F008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6820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12CA6-5D7A-144E-A339-1B96233F008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73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1F02D-C7BC-C244-19EE-B25F0561A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475C7B-5CE8-1B9D-A99A-EB045F909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E95828-E427-438A-C13E-B0B6E338E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C9A06-5B04-E445-AD22-3FD259F35D30}" type="datetimeFigureOut">
              <a:rPr lang="de-DE" smtClean="0"/>
              <a:t>23.02.26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7483D1-A80E-5B21-E595-4DF5A157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6E26-CB80-9B4F-9D61-B7F3F24EB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47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02F68-A86C-3AC8-4923-67B5675C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F1854B-EF43-867A-F23A-32CB8C886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0F184E-8667-E33C-D125-68AA78A2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C9A06-5B04-E445-AD22-3FD259F35D30}" type="datetimeFigureOut">
              <a:rPr lang="de-DE" smtClean="0"/>
              <a:t>23.02.26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ED102D-1216-D7BD-8DB2-9380A5BB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6E26-CB80-9B4F-9D61-B7F3F24EB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0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15F53-022E-B775-CA51-AE8B8F97C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75A71D-D0DF-5F9D-5A72-1042E7E58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42CCC6-12F2-15F3-4EEC-C513833EE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D642A7-AE2D-DCCE-99D3-9C885565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C9A06-5B04-E445-AD22-3FD259F35D30}" type="datetimeFigureOut">
              <a:rPr lang="de-DE" smtClean="0"/>
              <a:t>23.02.26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4B8803-0165-8F44-5363-77EBF20C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6E26-CB80-9B4F-9D61-B7F3F24EB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238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081B2-203D-9873-EDCA-B1FCB0DB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561304-33FA-09A5-0F89-BB109C92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C9A06-5B04-E445-AD22-3FD259F35D30}" type="datetimeFigureOut">
              <a:rPr lang="de-DE" smtClean="0"/>
              <a:t>23.02.26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0FD29F-F508-1F7E-CAAE-622DF9DD9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6E26-CB80-9B4F-9D61-B7F3F24EB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16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74A82-BB7F-8D5B-9B78-90182B47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B1B31A-FCEA-570F-B9B6-6A933F373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744DAE4-B98D-18A8-D8A8-99FF5F835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6D0D124D-D304-C4B1-CA58-77B8788D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6745-7062-044C-88D2-F2C4C59C2691}" type="datetimeFigureOut">
              <a:rPr lang="de-DE" smtClean="0"/>
              <a:t>23.02.26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7A11AA9-D611-30E7-CBA1-4CAC12A6CA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0E6E26-CB80-9B4F-9D61-B7F3F24EB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1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2C6A0-64F5-8BFC-9B2D-9116F469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1AB7585-1A62-CE60-3C6F-19796ACA8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6A2EB3-2E95-D5CC-E4DE-9C320095E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4B6DAB2-38C3-6E4C-7FD0-B570397E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C9A06-5B04-E445-AD22-3FD259F35D30}" type="datetimeFigureOut">
              <a:rPr lang="de-DE" smtClean="0"/>
              <a:t>23.02.26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8960ED-0450-BEB4-18C3-7231034E5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E6E26-CB80-9B4F-9D61-B7F3F24EB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48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609C57-EBBE-1786-BC3A-767EFC67D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E6E26-CB80-9B4F-9D61-B7F3F24EB5EA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1DE4C230-1BDF-94BB-E8D0-7F36A1E6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C30A23C-699F-6747-DA45-1A4B23ECD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B6745-7062-044C-88D2-F2C4C59C2691}" type="datetimeFigureOut">
              <a:rPr lang="de-DE" smtClean="0"/>
              <a:t>23.02.26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05BC46E-A9BC-2718-6214-60DE0E41F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8791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6B2C4A5F-C737-D029-7B97-6A90399AA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3375"/>
            <a:ext cx="12192000" cy="34662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AC9A5B-3829-0D71-FF5C-BFD4BF1F2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104" y="273561"/>
            <a:ext cx="6542912" cy="1021747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de-DE" sz="5000" b="1" dirty="0">
                <a:solidFill>
                  <a:srgbClr val="2A498F"/>
                </a:solidFill>
                <a:latin typeface="Titillium Web" pitchFamily="2" charset="77"/>
              </a:rPr>
              <a:t>MARKETING TAG OST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256D982-FB30-CFA8-426B-A783764F8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104" y="5589946"/>
            <a:ext cx="8399044" cy="70031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de-DE" sz="2500" b="1" dirty="0">
                <a:solidFill>
                  <a:srgbClr val="2A498F"/>
                </a:solidFill>
                <a:latin typeface="Titillium Web" pitchFamily="2" charset="77"/>
              </a:rPr>
              <a:t>Do/Fr, 25./26.06.2026 </a:t>
            </a:r>
            <a:endParaRPr lang="de-DE" sz="2500" dirty="0">
              <a:solidFill>
                <a:srgbClr val="2A498F"/>
              </a:solidFill>
              <a:latin typeface="Titillium Web" pitchFamily="2" charset="77"/>
            </a:endParaRPr>
          </a:p>
          <a:p>
            <a:pPr algn="l"/>
            <a:r>
              <a:rPr lang="de-DE" sz="2500" dirty="0">
                <a:solidFill>
                  <a:srgbClr val="2A498F"/>
                </a:solidFill>
                <a:latin typeface="Titillium Web" pitchFamily="2" charset="77"/>
              </a:rPr>
              <a:t>Leipzig – Kuppelsaal des Verlagsgebäudes LVZ</a:t>
            </a:r>
            <a:endParaRPr lang="de-DE" dirty="0">
              <a:solidFill>
                <a:srgbClr val="2A498F"/>
              </a:solidFill>
              <a:latin typeface="Titillium Web" pitchFamily="2" charset="77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2183B82-A12F-21A9-BD18-F226B0A9BEA2}"/>
              </a:ext>
            </a:extLst>
          </p:cNvPr>
          <p:cNvSpPr/>
          <p:nvPr/>
        </p:nvSpPr>
        <p:spPr>
          <a:xfrm>
            <a:off x="8638392" y="0"/>
            <a:ext cx="3203990" cy="2173045"/>
          </a:xfrm>
          <a:prstGeom prst="rect">
            <a:avLst/>
          </a:prstGeom>
          <a:gradFill flip="none" rotWithShape="1">
            <a:gsLst>
              <a:gs pos="0">
                <a:srgbClr val="2A498F">
                  <a:shade val="30000"/>
                  <a:satMod val="115000"/>
                </a:srgbClr>
              </a:gs>
              <a:gs pos="50000">
                <a:srgbClr val="2A498F">
                  <a:shade val="67500"/>
                  <a:satMod val="115000"/>
                </a:srgbClr>
              </a:gs>
              <a:gs pos="100000">
                <a:srgbClr val="2A498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Untertitel 2">
            <a:extLst>
              <a:ext uri="{FF2B5EF4-FFF2-40B4-BE49-F238E27FC236}">
                <a16:creationId xmlns:a16="http://schemas.microsoft.com/office/drawing/2014/main" id="{6A513748-A406-CD1F-5FF3-02F9123DA8C9}"/>
              </a:ext>
            </a:extLst>
          </p:cNvPr>
          <p:cNvSpPr txBox="1">
            <a:spLocks/>
          </p:cNvSpPr>
          <p:nvPr/>
        </p:nvSpPr>
        <p:spPr>
          <a:xfrm>
            <a:off x="756104" y="1202288"/>
            <a:ext cx="8399044" cy="700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dirty="0">
                <a:solidFill>
                  <a:srgbClr val="2A498F"/>
                </a:solidFill>
              </a:rPr>
              <a:t>DIE GRÖSSTE MARKETINGKONFERENZ OSTDEUTSCHLANDS</a:t>
            </a:r>
          </a:p>
        </p:txBody>
      </p:sp>
      <p:pic>
        <p:nvPicPr>
          <p:cNvPr id="5" name="Grafik 4" descr="Ein Bild, das Text, Schrif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BE1E2770-975F-B56B-AC56-4FD4A4BA9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896" y="666882"/>
            <a:ext cx="2569588" cy="656065"/>
          </a:xfrm>
          <a:prstGeom prst="rect">
            <a:avLst/>
          </a:prstGeom>
        </p:spPr>
      </p:pic>
      <p:pic>
        <p:nvPicPr>
          <p:cNvPr id="7" name="Grafik 6" descr="Ein Bild, das Kleidung, Mann, Frau, Person enthält.&#10;&#10;KI-generierte Inhalte können fehlerhaft sein.">
            <a:extLst>
              <a:ext uri="{FF2B5EF4-FFF2-40B4-BE49-F238E27FC236}">
                <a16:creationId xmlns:a16="http://schemas.microsoft.com/office/drawing/2014/main" id="{AFBB2DFE-44A0-BD7D-C8A3-E4B3F4A80F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057" t="21241" r="1057"/>
          <a:stretch>
            <a:fillRect/>
          </a:stretch>
        </p:blipFill>
        <p:spPr>
          <a:xfrm>
            <a:off x="756104" y="1803375"/>
            <a:ext cx="6601626" cy="3466251"/>
          </a:xfrm>
          <a:prstGeom prst="rect">
            <a:avLst/>
          </a:prstGeom>
        </p:spPr>
      </p:pic>
      <p:pic>
        <p:nvPicPr>
          <p:cNvPr id="13" name="Grafik 12" descr="Ein Bild, das Schrift, Grafiken, Logo, Text enthält.&#10;&#10;KI-generierte Inhalte können fehlerhaft sein.">
            <a:extLst>
              <a:ext uri="{FF2B5EF4-FFF2-40B4-BE49-F238E27FC236}">
                <a16:creationId xmlns:a16="http://schemas.microsoft.com/office/drawing/2014/main" id="{3A1C9A8B-A4E2-1DF2-E380-4C1827E16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451" y="5269626"/>
            <a:ext cx="3436022" cy="139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16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DF23B-33C5-CA2B-7E8C-DE93E8735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CFADDB93-4D73-9BDB-2872-6C4BEBBE02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7F59EA4-3D53-9601-6EFF-CD9D05B96DA7}"/>
              </a:ext>
            </a:extLst>
          </p:cNvPr>
          <p:cNvSpPr/>
          <p:nvPr/>
        </p:nvSpPr>
        <p:spPr>
          <a:xfrm>
            <a:off x="9335589" y="0"/>
            <a:ext cx="2340344" cy="6858000"/>
          </a:xfrm>
          <a:prstGeom prst="rect">
            <a:avLst/>
          </a:prstGeom>
          <a:gradFill flip="none" rotWithShape="1">
            <a:gsLst>
              <a:gs pos="0">
                <a:srgbClr val="2A498F">
                  <a:shade val="30000"/>
                  <a:satMod val="115000"/>
                </a:srgbClr>
              </a:gs>
              <a:gs pos="50000">
                <a:srgbClr val="2A498F">
                  <a:shade val="67500"/>
                  <a:satMod val="115000"/>
                </a:srgbClr>
              </a:gs>
              <a:gs pos="100000">
                <a:srgbClr val="2A498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90F7932-7058-1D85-A199-7AC13176B608}"/>
              </a:ext>
            </a:extLst>
          </p:cNvPr>
          <p:cNvSpPr txBox="1">
            <a:spLocks/>
          </p:cNvSpPr>
          <p:nvPr/>
        </p:nvSpPr>
        <p:spPr>
          <a:xfrm>
            <a:off x="611466" y="83970"/>
            <a:ext cx="6063653" cy="819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bg1"/>
                </a:solidFill>
                <a:latin typeface="Titillium Web" pitchFamily="2" charset="77"/>
              </a:rPr>
              <a:t>SPONSOREN &amp; PARTNER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2EE84669-5223-76F1-688B-CBFCEC00309F}"/>
              </a:ext>
            </a:extLst>
          </p:cNvPr>
          <p:cNvSpPr txBox="1">
            <a:spLocks/>
          </p:cNvSpPr>
          <p:nvPr/>
        </p:nvSpPr>
        <p:spPr>
          <a:xfrm>
            <a:off x="611466" y="901963"/>
            <a:ext cx="5153230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 dirty="0">
                <a:solidFill>
                  <a:schemeClr val="bg1"/>
                </a:solidFill>
                <a:latin typeface="Titillium Web" pitchFamily="2" charset="77"/>
              </a:rPr>
              <a:t>SEIEN SIE MIT ENGAGEMENT DABEI</a:t>
            </a:r>
          </a:p>
        </p:txBody>
      </p:sp>
      <p:sp>
        <p:nvSpPr>
          <p:cNvPr id="10" name="Inhaltsplatzhalter 12">
            <a:extLst>
              <a:ext uri="{FF2B5EF4-FFF2-40B4-BE49-F238E27FC236}">
                <a16:creationId xmlns:a16="http://schemas.microsoft.com/office/drawing/2014/main" id="{F6CBCE22-96F3-5B0E-0B4E-0837AC041A5A}"/>
              </a:ext>
            </a:extLst>
          </p:cNvPr>
          <p:cNvSpPr txBox="1">
            <a:spLocks/>
          </p:cNvSpPr>
          <p:nvPr/>
        </p:nvSpPr>
        <p:spPr>
          <a:xfrm>
            <a:off x="6675119" y="2053324"/>
            <a:ext cx="2839722" cy="640515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chemeClr val="bg1"/>
                </a:solidFill>
                <a:latin typeface="Titillium Web SemiBold" pitchFamily="2" charset="77"/>
              </a:rPr>
              <a:t>2.000 Euro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97DFD76-6941-6612-2C34-A6AE0699755F}"/>
              </a:ext>
            </a:extLst>
          </p:cNvPr>
          <p:cNvSpPr txBox="1"/>
          <p:nvPr/>
        </p:nvSpPr>
        <p:spPr>
          <a:xfrm>
            <a:off x="612908" y="2053324"/>
            <a:ext cx="6586348" cy="67129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Titillium Web SemiBold" pitchFamily="2" charset="77"/>
                <a:cs typeface="Calibri" panose="020F0502020204030204" pitchFamily="34" charset="0"/>
              </a:rPr>
              <a:t>Abend Event mit AWARD Preisverleihung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44EFBA9-A93F-A0FF-FDD8-F77871DBD47E}"/>
              </a:ext>
            </a:extLst>
          </p:cNvPr>
          <p:cNvSpPr txBox="1"/>
          <p:nvPr/>
        </p:nvSpPr>
        <p:spPr>
          <a:xfrm>
            <a:off x="611466" y="2969837"/>
            <a:ext cx="6586348" cy="3441281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latin typeface="Helvetica" pitchFamily="2" charset="0"/>
              </a:rPr>
              <a:t>E</a:t>
            </a: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ine Freikarten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Logo auf allen Event-Materialien &amp; der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Branding vor Ort mit euren Roll-</a:t>
            </a:r>
            <a:r>
              <a:rPr lang="de-DE" sz="2000" dirty="0" err="1">
                <a:solidFill>
                  <a:srgbClr val="FFFFFF"/>
                </a:solidFill>
                <a:effectLst/>
                <a:latin typeface="Helvetica" pitchFamily="2" charset="0"/>
              </a:rPr>
              <a:t>Ups</a:t>
            </a: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 oder anderen Werbematerialien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Explizite Nennung </a:t>
            </a:r>
            <a:r>
              <a:rPr lang="de-DE" sz="2000" dirty="0">
                <a:solidFill>
                  <a:srgbClr val="FFFFFF"/>
                </a:solidFill>
                <a:latin typeface="Helvetica" pitchFamily="2" charset="0"/>
              </a:rPr>
              <a:t>&amp; </a:t>
            </a: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Präsenz in Vor- und Nachberichten</a:t>
            </a:r>
          </a:p>
          <a:p>
            <a:endParaRPr lang="de-DE" sz="20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Networking im Überfluss</a:t>
            </a:r>
          </a:p>
          <a:p>
            <a:endParaRPr lang="de-DE" sz="20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F53734D-A3D0-3BA5-32B5-0537033EBA6E}"/>
              </a:ext>
            </a:extLst>
          </p:cNvPr>
          <p:cNvSpPr txBox="1"/>
          <p:nvPr/>
        </p:nvSpPr>
        <p:spPr>
          <a:xfrm>
            <a:off x="5315737" y="2290450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FFFF"/>
                </a:solidFill>
                <a:effectLst/>
                <a:latin typeface="Helvetica" pitchFamily="2" charset="0"/>
              </a:rPr>
              <a:t>* zzgl. </a:t>
            </a:r>
            <a:r>
              <a:rPr lang="de-DE" sz="1400" dirty="0" err="1">
                <a:solidFill>
                  <a:srgbClr val="FFFFFF"/>
                </a:solidFill>
                <a:effectLst/>
                <a:latin typeface="Helvetica" pitchFamily="2" charset="0"/>
              </a:rPr>
              <a:t>MwSt</a:t>
            </a:r>
            <a:endParaRPr lang="de-DE" sz="1400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A10C189B-6E73-A2B0-6D45-08BCE6392085}"/>
              </a:ext>
            </a:extLst>
          </p:cNvPr>
          <p:cNvSpPr txBox="1">
            <a:spLocks/>
          </p:cNvSpPr>
          <p:nvPr/>
        </p:nvSpPr>
        <p:spPr>
          <a:xfrm>
            <a:off x="9682721" y="429225"/>
            <a:ext cx="2422405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SPONSOREN</a:t>
            </a:r>
          </a:p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PARTNERSCHAFT</a:t>
            </a:r>
          </a:p>
        </p:txBody>
      </p:sp>
      <p:pic>
        <p:nvPicPr>
          <p:cNvPr id="9" name="Grafik 8" descr="Ein Bild, das Text, Tür, Buch, Poster enthält.&#10;&#10;KI-generierte Inhalte können fehlerhaft sein.">
            <a:extLst>
              <a:ext uri="{FF2B5EF4-FFF2-40B4-BE49-F238E27FC236}">
                <a16:creationId xmlns:a16="http://schemas.microsoft.com/office/drawing/2014/main" id="{D716DD5E-F9BA-A027-E2FE-8BBAE390B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589" y="2969837"/>
            <a:ext cx="2369773" cy="31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59859-884B-AD2A-4D54-105AE5721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71EF7FA7-3792-BD04-189E-A5BAE9A57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3D8AE01-8F05-89C9-38F7-E755F6D8F26D}"/>
              </a:ext>
            </a:extLst>
          </p:cNvPr>
          <p:cNvSpPr/>
          <p:nvPr/>
        </p:nvSpPr>
        <p:spPr>
          <a:xfrm>
            <a:off x="9335589" y="0"/>
            <a:ext cx="2340344" cy="6858000"/>
          </a:xfrm>
          <a:prstGeom prst="rect">
            <a:avLst/>
          </a:prstGeom>
          <a:gradFill flip="none" rotWithShape="1">
            <a:gsLst>
              <a:gs pos="0">
                <a:srgbClr val="2A498F">
                  <a:shade val="30000"/>
                  <a:satMod val="115000"/>
                </a:srgbClr>
              </a:gs>
              <a:gs pos="50000">
                <a:srgbClr val="2A498F">
                  <a:shade val="67500"/>
                  <a:satMod val="115000"/>
                </a:srgbClr>
              </a:gs>
              <a:gs pos="100000">
                <a:srgbClr val="2A498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811D87A-0556-A52A-D30C-084151717F19}"/>
              </a:ext>
            </a:extLst>
          </p:cNvPr>
          <p:cNvSpPr txBox="1">
            <a:spLocks/>
          </p:cNvSpPr>
          <p:nvPr/>
        </p:nvSpPr>
        <p:spPr>
          <a:xfrm>
            <a:off x="611466" y="83970"/>
            <a:ext cx="6063653" cy="819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bg1"/>
                </a:solidFill>
                <a:latin typeface="Titillium Web" pitchFamily="2" charset="77"/>
              </a:rPr>
              <a:t>SPONSOREN &amp; PARTNER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C7FC8D1-8315-54D6-A680-48092CC70336}"/>
              </a:ext>
            </a:extLst>
          </p:cNvPr>
          <p:cNvSpPr txBox="1">
            <a:spLocks/>
          </p:cNvSpPr>
          <p:nvPr/>
        </p:nvSpPr>
        <p:spPr>
          <a:xfrm>
            <a:off x="611466" y="901963"/>
            <a:ext cx="5153230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 dirty="0">
                <a:solidFill>
                  <a:schemeClr val="bg1"/>
                </a:solidFill>
                <a:latin typeface="Titillium Web" pitchFamily="2" charset="77"/>
              </a:rPr>
              <a:t>SEIEN SIE MIT ENGAGEMENT DABEI</a:t>
            </a:r>
          </a:p>
        </p:txBody>
      </p:sp>
      <p:sp>
        <p:nvSpPr>
          <p:cNvPr id="10" name="Inhaltsplatzhalter 12">
            <a:extLst>
              <a:ext uri="{FF2B5EF4-FFF2-40B4-BE49-F238E27FC236}">
                <a16:creationId xmlns:a16="http://schemas.microsoft.com/office/drawing/2014/main" id="{8B1608E4-18DC-D67C-BFA5-2E2325396B13}"/>
              </a:ext>
            </a:extLst>
          </p:cNvPr>
          <p:cNvSpPr txBox="1">
            <a:spLocks/>
          </p:cNvSpPr>
          <p:nvPr/>
        </p:nvSpPr>
        <p:spPr>
          <a:xfrm>
            <a:off x="6675119" y="2053324"/>
            <a:ext cx="2839722" cy="640515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chemeClr val="bg1"/>
                </a:solidFill>
                <a:latin typeface="Titillium Web SemiBold" pitchFamily="2" charset="77"/>
              </a:rPr>
              <a:t>Sachwert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814825A-F0D8-7805-7CAE-2267468CB574}"/>
              </a:ext>
            </a:extLst>
          </p:cNvPr>
          <p:cNvSpPr txBox="1"/>
          <p:nvPr/>
        </p:nvSpPr>
        <p:spPr>
          <a:xfrm>
            <a:off x="612908" y="2053324"/>
            <a:ext cx="6586348" cy="67129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Titillium Web SemiBold" pitchFamily="2" charset="77"/>
                <a:cs typeface="Calibri" panose="020F0502020204030204" pitchFamily="34" charset="0"/>
              </a:rPr>
              <a:t>Sponsoring materielle Beteiligung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E598C8D-CEAD-B646-2A19-50D09A2D71C6}"/>
              </a:ext>
            </a:extLst>
          </p:cNvPr>
          <p:cNvSpPr txBox="1"/>
          <p:nvPr/>
        </p:nvSpPr>
        <p:spPr>
          <a:xfrm>
            <a:off x="611466" y="2969837"/>
            <a:ext cx="6586348" cy="2210175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Eine bis zwei Freikarten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Logo auf allen Event-Materialien &amp; der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Branding vor Ort mit euren Roll-</a:t>
            </a:r>
            <a:r>
              <a:rPr lang="de-DE" sz="2000" dirty="0" err="1">
                <a:solidFill>
                  <a:srgbClr val="FFFFFF"/>
                </a:solidFill>
                <a:effectLst/>
                <a:latin typeface="Helvetica" pitchFamily="2" charset="0"/>
              </a:rPr>
              <a:t>Ups</a:t>
            </a: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 oder anderen Werbematerialien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Networking im Überfluss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89A8A032-88A7-E393-1C49-26D98D97843B}"/>
              </a:ext>
            </a:extLst>
          </p:cNvPr>
          <p:cNvSpPr txBox="1">
            <a:spLocks/>
          </p:cNvSpPr>
          <p:nvPr/>
        </p:nvSpPr>
        <p:spPr>
          <a:xfrm>
            <a:off x="9682721" y="429225"/>
            <a:ext cx="2422405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SPONSOREN</a:t>
            </a:r>
          </a:p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PARTNERSCHAFT</a:t>
            </a:r>
          </a:p>
        </p:txBody>
      </p:sp>
      <p:pic>
        <p:nvPicPr>
          <p:cNvPr id="9" name="Grafik 8" descr="Ein Bild, das Text, Tür, Buch, Poster enthält.&#10;&#10;KI-generierte Inhalte können fehlerhaft sein.">
            <a:extLst>
              <a:ext uri="{FF2B5EF4-FFF2-40B4-BE49-F238E27FC236}">
                <a16:creationId xmlns:a16="http://schemas.microsoft.com/office/drawing/2014/main" id="{5CC4C7AA-445E-14DD-5FF7-174E4CD8F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589" y="2969837"/>
            <a:ext cx="2369773" cy="31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39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C3E9270-3BBE-9B84-FEA0-B1D2BE3D46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A498F">
                  <a:shade val="30000"/>
                  <a:satMod val="115000"/>
                </a:srgbClr>
              </a:gs>
              <a:gs pos="50000">
                <a:srgbClr val="2A498F">
                  <a:shade val="67500"/>
                  <a:satMod val="115000"/>
                </a:srgbClr>
              </a:gs>
              <a:gs pos="100000">
                <a:srgbClr val="2A498F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2BB1E5B-3BD4-1A1B-B5CD-1F949653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708" y="4064342"/>
            <a:ext cx="1854547" cy="185454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E575756-613D-F705-1795-C3A2470DD892}"/>
              </a:ext>
            </a:extLst>
          </p:cNvPr>
          <p:cNvSpPr txBox="1"/>
          <p:nvPr/>
        </p:nvSpPr>
        <p:spPr>
          <a:xfrm>
            <a:off x="651691" y="1457652"/>
            <a:ext cx="61226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de-DE" b="1" dirty="0">
              <a:solidFill>
                <a:schemeClr val="bg1"/>
              </a:solidFill>
              <a:latin typeface="Titillium Web SemiBold" pitchFamily="2" charset="77"/>
            </a:endParaRPr>
          </a:p>
          <a:p>
            <a:pPr fontAlgn="base"/>
            <a:r>
              <a:rPr lang="de-DE" b="1" dirty="0">
                <a:solidFill>
                  <a:schemeClr val="bg1"/>
                </a:solidFill>
                <a:effectLst/>
                <a:latin typeface="Titillium Web SemiBold" pitchFamily="2" charset="77"/>
              </a:rPr>
              <a:t>Marketing Club Leipzig e.V.</a:t>
            </a:r>
            <a:br>
              <a:rPr lang="de-DE" b="1" dirty="0">
                <a:solidFill>
                  <a:schemeClr val="bg1"/>
                </a:solidFill>
                <a:effectLst/>
                <a:latin typeface="Titillium Web SemiBold" pitchFamily="2" charset="77"/>
              </a:rPr>
            </a:br>
            <a:r>
              <a:rPr lang="de-DE" b="1" dirty="0">
                <a:solidFill>
                  <a:schemeClr val="bg1"/>
                </a:solidFill>
                <a:effectLst/>
                <a:latin typeface="Titillium Web SemiBold" pitchFamily="2" charset="77"/>
              </a:rPr>
              <a:t>Mitglied im Bundesverband Marketing Clubs BVMC e.V.</a:t>
            </a:r>
            <a:br>
              <a:rPr lang="de-DE" b="1" dirty="0">
                <a:solidFill>
                  <a:schemeClr val="bg1"/>
                </a:solidFill>
                <a:effectLst/>
                <a:latin typeface="Titillium Web SemiBold" pitchFamily="2" charset="77"/>
              </a:rPr>
            </a:br>
            <a:br>
              <a:rPr lang="de-DE" b="1" dirty="0">
                <a:solidFill>
                  <a:schemeClr val="bg1"/>
                </a:solidFill>
                <a:effectLst/>
                <a:latin typeface="Titillium Web SemiBold" pitchFamily="2" charset="77"/>
              </a:rPr>
            </a:br>
            <a:endParaRPr lang="de-DE" sz="1800" b="1" dirty="0">
              <a:solidFill>
                <a:schemeClr val="bg1"/>
              </a:solidFill>
              <a:effectLst/>
              <a:latin typeface="Titillium Web" pitchFamily="2" charset="77"/>
            </a:endParaRPr>
          </a:p>
          <a:p>
            <a:pPr fontAlgn="base"/>
            <a:r>
              <a:rPr lang="de-DE" sz="3200" b="1" dirty="0">
                <a:solidFill>
                  <a:schemeClr val="bg1"/>
                </a:solidFill>
                <a:effectLst/>
                <a:latin typeface="Titillium Web" pitchFamily="2" charset="77"/>
              </a:rPr>
              <a:t>MARKETING TAG OST</a:t>
            </a:r>
          </a:p>
          <a:p>
            <a:pPr fontAlgn="base"/>
            <a:endParaRPr lang="de-DE" b="1" dirty="0">
              <a:solidFill>
                <a:schemeClr val="bg1"/>
              </a:solidFill>
              <a:latin typeface="Titillium Web" pitchFamily="2" charset="77"/>
            </a:endParaRPr>
          </a:p>
          <a:p>
            <a:endParaRPr lang="de-DE" b="1" dirty="0">
              <a:solidFill>
                <a:schemeClr val="bg1"/>
              </a:solidFill>
              <a:latin typeface="Titillium Web SemiBold" pitchFamily="2" charset="77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0B69690-6C59-E352-71D8-3AECC80AC0CC}"/>
              </a:ext>
            </a:extLst>
          </p:cNvPr>
          <p:cNvSpPr txBox="1"/>
          <p:nvPr/>
        </p:nvSpPr>
        <p:spPr>
          <a:xfrm>
            <a:off x="670741" y="472767"/>
            <a:ext cx="610362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DE" sz="4000" b="1" dirty="0">
                <a:solidFill>
                  <a:schemeClr val="bg1"/>
                </a:solidFill>
                <a:effectLst/>
                <a:latin typeface="Titillium Web" pitchFamily="2" charset="77"/>
              </a:rPr>
              <a:t>KOORDINATION</a:t>
            </a:r>
          </a:p>
          <a:p>
            <a:pPr fontAlgn="base"/>
            <a:r>
              <a:rPr lang="de-DE" b="1" dirty="0">
                <a:solidFill>
                  <a:schemeClr val="bg1"/>
                </a:solidFill>
                <a:effectLst/>
                <a:latin typeface="Titillium Web SemiBold" pitchFamily="2" charset="77"/>
              </a:rPr>
              <a:t>HEAD OF – 2026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530EC2-CF49-58E8-3CC7-9DC3271FD7E2}"/>
              </a:ext>
            </a:extLst>
          </p:cNvPr>
          <p:cNvSpPr txBox="1"/>
          <p:nvPr/>
        </p:nvSpPr>
        <p:spPr>
          <a:xfrm>
            <a:off x="2672818" y="4114453"/>
            <a:ext cx="36718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DE" b="1" dirty="0">
                <a:solidFill>
                  <a:srgbClr val="FFFFFF"/>
                </a:solidFill>
                <a:effectLst/>
                <a:latin typeface="Titillium Web" pitchFamily="2" charset="77"/>
              </a:rPr>
              <a:t>Ines </a:t>
            </a:r>
            <a:r>
              <a:rPr lang="de-DE" b="1" dirty="0" err="1">
                <a:solidFill>
                  <a:srgbClr val="FFFFFF"/>
                </a:solidFill>
                <a:latin typeface="Titillium Web" pitchFamily="2" charset="77"/>
              </a:rPr>
              <a:t>Z</a:t>
            </a:r>
            <a:r>
              <a:rPr lang="de-DE" b="1" dirty="0" err="1">
                <a:solidFill>
                  <a:srgbClr val="FFFFFF"/>
                </a:solidFill>
                <a:effectLst/>
                <a:latin typeface="Titillium Web" pitchFamily="2" charset="77"/>
              </a:rPr>
              <a:t>ekert</a:t>
            </a:r>
            <a:endParaRPr lang="de-DE" dirty="0">
              <a:solidFill>
                <a:srgbClr val="FFFFFF"/>
              </a:solidFill>
              <a:effectLst/>
              <a:latin typeface="Titillium Web" pitchFamily="2" charset="77"/>
            </a:endParaRPr>
          </a:p>
          <a:p>
            <a:r>
              <a:rPr lang="de-DE" dirty="0">
                <a:solidFill>
                  <a:srgbClr val="FFFFFF"/>
                </a:solidFill>
                <a:effectLst/>
                <a:latin typeface="Titillium Web" pitchFamily="2" charset="77"/>
              </a:rPr>
              <a:t>Geschäftsführender Vorstand </a:t>
            </a:r>
          </a:p>
          <a:p>
            <a:r>
              <a:rPr lang="de-DE" dirty="0">
                <a:solidFill>
                  <a:srgbClr val="FFFFFF"/>
                </a:solidFill>
                <a:effectLst/>
                <a:latin typeface="Titillium Web" pitchFamily="2" charset="77"/>
              </a:rPr>
              <a:t>Marketing Club Leipzig e.V.</a:t>
            </a:r>
          </a:p>
          <a:p>
            <a:pPr fontAlgn="base"/>
            <a:endParaRPr lang="de-DE" b="1" dirty="0">
              <a:solidFill>
                <a:schemeClr val="bg1"/>
              </a:solidFill>
              <a:latin typeface="Titillium Web SemiBold" pitchFamily="2" charset="77"/>
            </a:endParaRPr>
          </a:p>
          <a:p>
            <a:pPr fontAlgn="base"/>
            <a:r>
              <a:rPr lang="de-DE" b="1" dirty="0">
                <a:solidFill>
                  <a:schemeClr val="bg1"/>
                </a:solidFill>
                <a:latin typeface="Titillium Web" pitchFamily="2" charset="77"/>
              </a:rPr>
              <a:t>Kontakt</a:t>
            </a:r>
          </a:p>
          <a:p>
            <a:pPr fontAlgn="base"/>
            <a:r>
              <a:rPr lang="de-DE" dirty="0" err="1">
                <a:solidFill>
                  <a:srgbClr val="FFFFFF"/>
                </a:solidFill>
                <a:effectLst/>
                <a:latin typeface="Helvetica" pitchFamily="2" charset="0"/>
              </a:rPr>
              <a:t>ines.zekert@mc-leipzig.de</a:t>
            </a:r>
            <a:endParaRPr lang="de-DE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B627DF7-3FBA-7576-2627-2D8C15EECFD2}"/>
              </a:ext>
            </a:extLst>
          </p:cNvPr>
          <p:cNvSpPr txBox="1"/>
          <p:nvPr/>
        </p:nvSpPr>
        <p:spPr>
          <a:xfrm>
            <a:off x="8167310" y="4114453"/>
            <a:ext cx="36718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DE" b="1" dirty="0">
                <a:solidFill>
                  <a:srgbClr val="FFFFFF"/>
                </a:solidFill>
                <a:effectLst/>
                <a:latin typeface="Titillium Web" pitchFamily="2" charset="77"/>
              </a:rPr>
              <a:t>Robert Steinbach </a:t>
            </a:r>
            <a:endParaRPr lang="de-DE" dirty="0">
              <a:solidFill>
                <a:srgbClr val="FFFFFF"/>
              </a:solidFill>
              <a:effectLst/>
              <a:latin typeface="Titillium Web" pitchFamily="2" charset="77"/>
            </a:endParaRPr>
          </a:p>
          <a:p>
            <a:r>
              <a:rPr lang="de-DE" dirty="0">
                <a:solidFill>
                  <a:srgbClr val="FFFFFF"/>
                </a:solidFill>
                <a:effectLst/>
                <a:latin typeface="Titillium Web" pitchFamily="2" charset="77"/>
              </a:rPr>
              <a:t>Geschäftsstellenleiter</a:t>
            </a:r>
          </a:p>
          <a:p>
            <a:r>
              <a:rPr lang="de-DE" dirty="0">
                <a:solidFill>
                  <a:srgbClr val="FFFFFF"/>
                </a:solidFill>
                <a:effectLst/>
                <a:latin typeface="Titillium Web" pitchFamily="2" charset="77"/>
              </a:rPr>
              <a:t>Marketing Club Leipzig e.V.</a:t>
            </a:r>
          </a:p>
          <a:p>
            <a:pPr fontAlgn="base"/>
            <a:endParaRPr lang="de-DE" b="1" dirty="0">
              <a:solidFill>
                <a:schemeClr val="bg1"/>
              </a:solidFill>
              <a:latin typeface="Titillium Web SemiBold" pitchFamily="2" charset="77"/>
            </a:endParaRPr>
          </a:p>
          <a:p>
            <a:pPr fontAlgn="base"/>
            <a:r>
              <a:rPr lang="de-DE" b="1" dirty="0">
                <a:solidFill>
                  <a:schemeClr val="bg1"/>
                </a:solidFill>
                <a:latin typeface="Titillium Web" pitchFamily="2" charset="77"/>
              </a:rPr>
              <a:t>Kontakt</a:t>
            </a:r>
          </a:p>
          <a:p>
            <a:pPr fontAlgn="base"/>
            <a:r>
              <a:rPr lang="de-DE" dirty="0" err="1">
                <a:solidFill>
                  <a:srgbClr val="FFFFFF"/>
                </a:solidFill>
                <a:effectLst/>
                <a:latin typeface="Helvetica" pitchFamily="2" charset="0"/>
              </a:rPr>
              <a:t>robert.steinbach@mc-leipzig.de</a:t>
            </a:r>
            <a:endParaRPr lang="de-DE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4" name="Grafik 13" descr="Ein Bild, das Menschliches Gesicht, Person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C835ABBF-CCF7-E02B-4026-8B32597B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15" y="4064341"/>
            <a:ext cx="1854548" cy="18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5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6F0D334-4ED9-E30C-871D-84837759B0F0}"/>
              </a:ext>
            </a:extLst>
          </p:cNvPr>
          <p:cNvSpPr/>
          <p:nvPr/>
        </p:nvSpPr>
        <p:spPr>
          <a:xfrm>
            <a:off x="-18112" y="0"/>
            <a:ext cx="12210112" cy="6858000"/>
          </a:xfrm>
          <a:prstGeom prst="rect">
            <a:avLst/>
          </a:prstGeom>
          <a:solidFill>
            <a:srgbClr val="162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4" name="Inhaltsplatzhalter 14">
            <a:extLst>
              <a:ext uri="{FF2B5EF4-FFF2-40B4-BE49-F238E27FC236}">
                <a16:creationId xmlns:a16="http://schemas.microsoft.com/office/drawing/2014/main" id="{95C25246-D136-AAF8-29B2-D0CB58749865}"/>
              </a:ext>
            </a:extLst>
          </p:cNvPr>
          <p:cNvSpPr txBox="1">
            <a:spLocks/>
          </p:cNvSpPr>
          <p:nvPr/>
        </p:nvSpPr>
        <p:spPr>
          <a:xfrm>
            <a:off x="9322069" y="3302735"/>
            <a:ext cx="2685139" cy="1463470"/>
          </a:xfrm>
          <a:prstGeom prst="rect">
            <a:avLst/>
          </a:prstGeom>
          <a:solidFill>
            <a:srgbClr val="00FFFF"/>
          </a:solidFill>
        </p:spPr>
        <p:txBody>
          <a:bodyPr vert="horz" lIns="72000" tIns="72000" rIns="72000" bIns="720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rgbClr val="2A498F"/>
                </a:solidFill>
                <a:latin typeface="Titillium Web SemiBold" pitchFamily="2" charset="77"/>
              </a:rPr>
              <a:t>MC Leipzig / Head </a:t>
            </a:r>
            <a:r>
              <a:rPr lang="de-DE" sz="1600" b="1" dirty="0" err="1">
                <a:solidFill>
                  <a:srgbClr val="2A498F"/>
                </a:solidFill>
                <a:latin typeface="Titillium Web SemiBold" pitchFamily="2" charset="77"/>
              </a:rPr>
              <a:t>of</a:t>
            </a:r>
            <a:endParaRPr lang="de-DE" sz="1600" b="1" dirty="0">
              <a:solidFill>
                <a:srgbClr val="2A498F"/>
              </a:solidFill>
              <a:latin typeface="Titillium Web SemiBold" pitchFamily="2" charset="77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A400B62-169F-9D4C-486B-E1E1DD29235A}"/>
              </a:ext>
            </a:extLst>
          </p:cNvPr>
          <p:cNvSpPr txBox="1">
            <a:spLocks/>
          </p:cNvSpPr>
          <p:nvPr/>
        </p:nvSpPr>
        <p:spPr>
          <a:xfrm>
            <a:off x="611467" y="83970"/>
            <a:ext cx="3656356" cy="7855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bg1"/>
                </a:solidFill>
                <a:latin typeface="Titillium Web" pitchFamily="2" charset="77"/>
              </a:rPr>
              <a:t>KONTAKT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68F1C0-3A7D-F146-F110-DC73E691B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74" y="1391103"/>
            <a:ext cx="2685139" cy="1803950"/>
          </a:xfrm>
          <a:prstGeom prst="rect">
            <a:avLst/>
          </a:prstGeom>
        </p:spPr>
      </p:pic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C988E585-E292-9C8B-0160-60463F8A6E54}"/>
              </a:ext>
            </a:extLst>
          </p:cNvPr>
          <p:cNvSpPr txBox="1">
            <a:spLocks/>
          </p:cNvSpPr>
          <p:nvPr/>
        </p:nvSpPr>
        <p:spPr>
          <a:xfrm>
            <a:off x="3518404" y="1655805"/>
            <a:ext cx="2685139" cy="146347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bg1"/>
                </a:solidFill>
                <a:latin typeface="Titillium Web SemiBold" pitchFamily="2" charset="77"/>
              </a:rPr>
              <a:t>MC Berlin</a:t>
            </a:r>
          </a:p>
          <a:p>
            <a:endParaRPr lang="de-DE" sz="1600" b="1" dirty="0">
              <a:solidFill>
                <a:schemeClr val="bg1"/>
              </a:solidFill>
              <a:latin typeface="Titillium Web SemiBold" pitchFamily="2" charset="77"/>
            </a:endParaRPr>
          </a:p>
        </p:txBody>
      </p:sp>
      <p:sp>
        <p:nvSpPr>
          <p:cNvPr id="12" name="Inhaltsplatzhalter 10">
            <a:extLst>
              <a:ext uri="{FF2B5EF4-FFF2-40B4-BE49-F238E27FC236}">
                <a16:creationId xmlns:a16="http://schemas.microsoft.com/office/drawing/2014/main" id="{13027835-1E49-877D-F382-58BA56F60F42}"/>
              </a:ext>
            </a:extLst>
          </p:cNvPr>
          <p:cNvSpPr txBox="1">
            <a:spLocks/>
          </p:cNvSpPr>
          <p:nvPr/>
        </p:nvSpPr>
        <p:spPr>
          <a:xfrm>
            <a:off x="609175" y="3314037"/>
            <a:ext cx="2685139" cy="146347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chemeClr val="bg1"/>
                </a:solidFill>
                <a:latin typeface="Titillium Web SemiBold" pitchFamily="2" charset="77"/>
              </a:rPr>
              <a:t>MC Erfurt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57E1BE1B-296F-EFC6-2F48-5F248842F8F0}"/>
              </a:ext>
            </a:extLst>
          </p:cNvPr>
          <p:cNvSpPr txBox="1">
            <a:spLocks/>
          </p:cNvSpPr>
          <p:nvPr/>
        </p:nvSpPr>
        <p:spPr>
          <a:xfrm>
            <a:off x="3518404" y="3314037"/>
            <a:ext cx="2685139" cy="146347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chemeClr val="bg1"/>
                </a:solidFill>
                <a:latin typeface="Titillium Web SemiBold" pitchFamily="2" charset="77"/>
              </a:rPr>
              <a:t>MC Jena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35C5F2B5-E9C8-5DFE-5575-882074AB870F}"/>
              </a:ext>
            </a:extLst>
          </p:cNvPr>
          <p:cNvSpPr txBox="1">
            <a:spLocks/>
          </p:cNvSpPr>
          <p:nvPr/>
        </p:nvSpPr>
        <p:spPr>
          <a:xfrm>
            <a:off x="6427633" y="3314037"/>
            <a:ext cx="2685139" cy="146347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chemeClr val="bg1"/>
                </a:solidFill>
                <a:latin typeface="Titillium Web SemiBold" pitchFamily="2" charset="77"/>
              </a:rPr>
              <a:t>MC Lausitz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422E435F-CBFF-AE72-ADAE-B3DCE602A6C9}"/>
              </a:ext>
            </a:extLst>
          </p:cNvPr>
          <p:cNvSpPr txBox="1">
            <a:spLocks/>
          </p:cNvSpPr>
          <p:nvPr/>
        </p:nvSpPr>
        <p:spPr>
          <a:xfrm>
            <a:off x="609175" y="4972164"/>
            <a:ext cx="2685139" cy="146347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chemeClr val="bg1"/>
                </a:solidFill>
                <a:latin typeface="Titillium Web SemiBold" pitchFamily="2" charset="77"/>
              </a:rPr>
              <a:t>MC Magdeburg</a:t>
            </a:r>
          </a:p>
        </p:txBody>
      </p:sp>
      <p:sp>
        <p:nvSpPr>
          <p:cNvPr id="18" name="Inhaltsplatzhalter 11">
            <a:extLst>
              <a:ext uri="{FF2B5EF4-FFF2-40B4-BE49-F238E27FC236}">
                <a16:creationId xmlns:a16="http://schemas.microsoft.com/office/drawing/2014/main" id="{1C13BBEB-1765-48E0-D2E9-7B4220148BFD}"/>
              </a:ext>
            </a:extLst>
          </p:cNvPr>
          <p:cNvSpPr txBox="1">
            <a:spLocks/>
          </p:cNvSpPr>
          <p:nvPr/>
        </p:nvSpPr>
        <p:spPr>
          <a:xfrm>
            <a:off x="3518404" y="4972164"/>
            <a:ext cx="2685139" cy="146347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500" b="1" dirty="0">
                <a:solidFill>
                  <a:schemeClr val="bg1"/>
                </a:solidFill>
                <a:latin typeface="Titillium Web SemiBold" pitchFamily="2" charset="77"/>
              </a:rPr>
              <a:t>MC Ostthüringen</a:t>
            </a:r>
          </a:p>
        </p:txBody>
      </p:sp>
      <p:sp>
        <p:nvSpPr>
          <p:cNvPr id="19" name="Inhaltsplatzhalter 13">
            <a:extLst>
              <a:ext uri="{FF2B5EF4-FFF2-40B4-BE49-F238E27FC236}">
                <a16:creationId xmlns:a16="http://schemas.microsoft.com/office/drawing/2014/main" id="{A6B66631-64FB-29C3-F129-962A05852914}"/>
              </a:ext>
            </a:extLst>
          </p:cNvPr>
          <p:cNvSpPr txBox="1">
            <a:spLocks/>
          </p:cNvSpPr>
          <p:nvPr/>
        </p:nvSpPr>
        <p:spPr>
          <a:xfrm>
            <a:off x="6427633" y="4972164"/>
            <a:ext cx="2685139" cy="146347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chemeClr val="bg1"/>
                </a:solidFill>
                <a:latin typeface="Titillium Web SemiBold" pitchFamily="2" charset="77"/>
              </a:rPr>
              <a:t>MC Potsdam</a:t>
            </a:r>
          </a:p>
        </p:txBody>
      </p:sp>
      <p:sp>
        <p:nvSpPr>
          <p:cNvPr id="20" name="Inhaltsplatzhalter 6">
            <a:extLst>
              <a:ext uri="{FF2B5EF4-FFF2-40B4-BE49-F238E27FC236}">
                <a16:creationId xmlns:a16="http://schemas.microsoft.com/office/drawing/2014/main" id="{19C81C60-5B27-4B2A-6D42-8C0CDFC14158}"/>
              </a:ext>
            </a:extLst>
          </p:cNvPr>
          <p:cNvSpPr txBox="1">
            <a:spLocks/>
          </p:cNvSpPr>
          <p:nvPr/>
        </p:nvSpPr>
        <p:spPr>
          <a:xfrm>
            <a:off x="9322070" y="4972164"/>
            <a:ext cx="2685139" cy="146347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1600" b="1" dirty="0">
                <a:solidFill>
                  <a:schemeClr val="bg1"/>
                </a:solidFill>
                <a:latin typeface="Titillium Web SemiBold" pitchFamily="2" charset="77"/>
              </a:rPr>
              <a:t>MC Zwickau</a:t>
            </a: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E372CB33-6D52-C460-90A8-CC9D25064EE0}"/>
              </a:ext>
            </a:extLst>
          </p:cNvPr>
          <p:cNvSpPr txBox="1">
            <a:spLocks/>
          </p:cNvSpPr>
          <p:nvPr/>
        </p:nvSpPr>
        <p:spPr>
          <a:xfrm>
            <a:off x="611466" y="833387"/>
            <a:ext cx="4518884" cy="584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 dirty="0">
                <a:solidFill>
                  <a:schemeClr val="bg1"/>
                </a:solidFill>
                <a:latin typeface="Titillium Web" pitchFamily="2" charset="77"/>
              </a:rPr>
              <a:t>UNSERE MARKETING CLUBS DER REGION OST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481715FC-7CE8-83F1-43B6-8B7CA1175F6C}"/>
              </a:ext>
            </a:extLst>
          </p:cNvPr>
          <p:cNvSpPr txBox="1">
            <a:spLocks/>
          </p:cNvSpPr>
          <p:nvPr/>
        </p:nvSpPr>
        <p:spPr>
          <a:xfrm>
            <a:off x="9315676" y="1655805"/>
            <a:ext cx="2685139" cy="146347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chemeClr val="bg1"/>
                </a:solidFill>
                <a:latin typeface="Titillium Web SemiBold" pitchFamily="2" charset="77"/>
              </a:rPr>
              <a:t>MC Dresden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88E390-10E8-2585-AD00-0F4D98F74790}"/>
              </a:ext>
            </a:extLst>
          </p:cNvPr>
          <p:cNvSpPr txBox="1"/>
          <p:nvPr/>
        </p:nvSpPr>
        <p:spPr>
          <a:xfrm>
            <a:off x="3553237" y="2270117"/>
            <a:ext cx="2577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FFFFFF"/>
                </a:solidFill>
                <a:effectLst/>
                <a:latin typeface="Titillium Web SemiBold" pitchFamily="2" charset="77"/>
              </a:rPr>
              <a:t>Miriam </a:t>
            </a: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Sztayn</a:t>
            </a:r>
            <a:endParaRPr lang="de-DE" sz="1200" b="1" dirty="0">
              <a:solidFill>
                <a:srgbClr val="FFFFFF"/>
              </a:solidFill>
              <a:effectLst/>
              <a:latin typeface="Titillium Web SemiBold" pitchFamily="2" charset="77"/>
            </a:endParaRPr>
          </a:p>
          <a:p>
            <a:pPr>
              <a:lnSpc>
                <a:spcPct val="200000"/>
              </a:lnSpc>
            </a:pP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info@marketingclubberlin.de</a:t>
            </a:r>
            <a:endParaRPr lang="de-DE" sz="1200" b="1" dirty="0">
              <a:solidFill>
                <a:srgbClr val="FFFFFF"/>
              </a:solidFill>
              <a:effectLst/>
              <a:latin typeface="Titillium Web SemiBold" pitchFamily="2" charset="77"/>
            </a:endParaRPr>
          </a:p>
          <a:p>
            <a:endParaRPr lang="de-DE" sz="1200" b="1" dirty="0">
              <a:latin typeface="Titillium Web SemiBold" pitchFamily="2" charset="77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27E5BD-CE06-821B-DF61-65B9F8974E3E}"/>
              </a:ext>
            </a:extLst>
          </p:cNvPr>
          <p:cNvSpPr txBox="1"/>
          <p:nvPr/>
        </p:nvSpPr>
        <p:spPr>
          <a:xfrm>
            <a:off x="6453192" y="2153213"/>
            <a:ext cx="25775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FFFFFF"/>
                </a:solidFill>
                <a:effectLst/>
                <a:latin typeface="Titillium Web SemiBold" pitchFamily="2" charset="77"/>
              </a:rPr>
              <a:t>Ronald Schulz</a:t>
            </a:r>
          </a:p>
          <a:p>
            <a:pPr>
              <a:lnSpc>
                <a:spcPct val="200000"/>
              </a:lnSpc>
            </a:pP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ronald@mc-chemnitz.de</a:t>
            </a:r>
            <a:endParaRPr lang="de-DE" sz="1200" b="1" dirty="0">
              <a:latin typeface="Titillium Web SemiBold" pitchFamily="2" charset="77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718EBA0-FF7E-379C-AA65-F1C75D90F9A7}"/>
              </a:ext>
            </a:extLst>
          </p:cNvPr>
          <p:cNvSpPr txBox="1"/>
          <p:nvPr/>
        </p:nvSpPr>
        <p:spPr>
          <a:xfrm>
            <a:off x="9369446" y="2246627"/>
            <a:ext cx="25775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FFFFFF"/>
                </a:solidFill>
                <a:effectLst/>
                <a:latin typeface="Titillium Web SemiBold" pitchFamily="2" charset="77"/>
              </a:rPr>
              <a:t>Anja Gruhl</a:t>
            </a:r>
          </a:p>
          <a:p>
            <a:pPr>
              <a:lnSpc>
                <a:spcPct val="200000"/>
              </a:lnSpc>
            </a:pP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info@marketingclub-dresden.de</a:t>
            </a:r>
            <a:endParaRPr lang="de-DE" sz="1200" b="1" dirty="0">
              <a:latin typeface="Titillium Web SemiBold" pitchFamily="2" charset="77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14A70B5-9986-443A-D718-0BFFC5C60CFE}"/>
              </a:ext>
            </a:extLst>
          </p:cNvPr>
          <p:cNvSpPr txBox="1"/>
          <p:nvPr/>
        </p:nvSpPr>
        <p:spPr>
          <a:xfrm>
            <a:off x="609174" y="3879706"/>
            <a:ext cx="25775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FFFFFF"/>
                </a:solidFill>
                <a:effectLst/>
                <a:latin typeface="Titillium Web SemiBold" pitchFamily="2" charset="77"/>
              </a:rPr>
              <a:t>Daniel </a:t>
            </a: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Romankiewicz</a:t>
            </a:r>
            <a:endParaRPr lang="de-DE" sz="1200" b="1" dirty="0">
              <a:solidFill>
                <a:srgbClr val="FFFFFF"/>
              </a:solidFill>
              <a:effectLst/>
              <a:latin typeface="Titillium Web SemiBold" pitchFamily="2" charset="77"/>
            </a:endParaRPr>
          </a:p>
          <a:p>
            <a:pPr>
              <a:lnSpc>
                <a:spcPct val="200000"/>
              </a:lnSpc>
            </a:pP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info@marketingclub-erfurt.de</a:t>
            </a:r>
            <a:endParaRPr lang="de-DE" sz="1200" b="1" dirty="0">
              <a:latin typeface="Titillium Web SemiBold" pitchFamily="2" charset="77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F5B6B33-D275-7524-E2FB-996772563E80}"/>
              </a:ext>
            </a:extLst>
          </p:cNvPr>
          <p:cNvSpPr txBox="1"/>
          <p:nvPr/>
        </p:nvSpPr>
        <p:spPr>
          <a:xfrm>
            <a:off x="3553238" y="3877510"/>
            <a:ext cx="25775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FFFFFF"/>
                </a:solidFill>
                <a:effectLst/>
                <a:latin typeface="Titillium Web SemiBold" pitchFamily="2" charset="77"/>
              </a:rPr>
              <a:t>Dr. Alexander </a:t>
            </a: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Magerhans</a:t>
            </a:r>
            <a:endParaRPr lang="de-DE" sz="1200" b="1" dirty="0">
              <a:solidFill>
                <a:srgbClr val="FFFFFF"/>
              </a:solidFill>
              <a:effectLst/>
              <a:latin typeface="Titillium Web SemiBold" pitchFamily="2" charset="77"/>
            </a:endParaRPr>
          </a:p>
          <a:p>
            <a:pPr>
              <a:lnSpc>
                <a:spcPct val="200000"/>
              </a:lnSpc>
            </a:pP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info@marketingclub-jena.de</a:t>
            </a:r>
            <a:endParaRPr lang="de-DE" sz="1200" b="1" dirty="0">
              <a:latin typeface="Titillium Web SemiBold" pitchFamily="2" charset="77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CBC9B20-B2D1-4542-E4B2-8310D9A2DA80}"/>
              </a:ext>
            </a:extLst>
          </p:cNvPr>
          <p:cNvSpPr txBox="1"/>
          <p:nvPr/>
        </p:nvSpPr>
        <p:spPr>
          <a:xfrm>
            <a:off x="9315676" y="3800640"/>
            <a:ext cx="257759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solidFill>
                  <a:srgbClr val="2A498F"/>
                </a:solidFill>
                <a:effectLst/>
                <a:latin typeface="Titillium Web SemiBold" pitchFamily="2" charset="77"/>
              </a:rPr>
              <a:t>Ines </a:t>
            </a:r>
            <a:r>
              <a:rPr lang="de-DE" sz="1200" b="1" dirty="0" err="1">
                <a:solidFill>
                  <a:srgbClr val="2A498F"/>
                </a:solidFill>
                <a:effectLst/>
                <a:latin typeface="Titillium Web SemiBold" pitchFamily="2" charset="77"/>
              </a:rPr>
              <a:t>Zekert</a:t>
            </a:r>
            <a:r>
              <a:rPr lang="de-DE" sz="1200" b="1" dirty="0">
                <a:solidFill>
                  <a:srgbClr val="2A498F"/>
                </a:solidFill>
                <a:effectLst/>
                <a:latin typeface="Titillium Web SemiBold" pitchFamily="2" charset="77"/>
              </a:rPr>
              <a:t> / Robert Steinbach</a:t>
            </a:r>
          </a:p>
          <a:p>
            <a:pPr>
              <a:lnSpc>
                <a:spcPct val="150000"/>
              </a:lnSpc>
            </a:pPr>
            <a:r>
              <a:rPr lang="de-DE" sz="1200" b="1" dirty="0">
                <a:solidFill>
                  <a:srgbClr val="2A498F"/>
                </a:solidFill>
                <a:effectLst/>
                <a:latin typeface="Titillium Web SemiBold" pitchFamily="2" charset="77"/>
              </a:rPr>
              <a:t>ines.zekert@mc-leipzig.de</a:t>
            </a:r>
          </a:p>
          <a:p>
            <a:pPr>
              <a:lnSpc>
                <a:spcPct val="150000"/>
              </a:lnSpc>
            </a:pPr>
            <a:r>
              <a:rPr lang="de-DE" sz="1200" b="1" dirty="0" err="1">
                <a:solidFill>
                  <a:srgbClr val="2A498F"/>
                </a:solidFill>
                <a:latin typeface="Titillium Web SemiBold" pitchFamily="2" charset="77"/>
              </a:rPr>
              <a:t>robert.steinbach@mc-leipzig.de</a:t>
            </a:r>
            <a:endParaRPr lang="de-DE" sz="1200" b="1" dirty="0">
              <a:solidFill>
                <a:srgbClr val="2A498F"/>
              </a:solidFill>
              <a:latin typeface="Titillium Web SemiBold" pitchFamily="2" charset="77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1B883C8-DE62-1B7A-605B-2152FEBA9E32}"/>
              </a:ext>
            </a:extLst>
          </p:cNvPr>
          <p:cNvSpPr txBox="1"/>
          <p:nvPr/>
        </p:nvSpPr>
        <p:spPr>
          <a:xfrm>
            <a:off x="623967" y="5514721"/>
            <a:ext cx="26851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FFFFFF"/>
                </a:solidFill>
                <a:effectLst/>
                <a:latin typeface="Titillium Web SemiBold" pitchFamily="2" charset="77"/>
              </a:rPr>
              <a:t>Holger Salmen</a:t>
            </a:r>
          </a:p>
          <a:p>
            <a:pPr>
              <a:lnSpc>
                <a:spcPct val="200000"/>
              </a:lnSpc>
            </a:pP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info@marketingclub-magdeburg.de</a:t>
            </a:r>
            <a:endParaRPr lang="de-DE" sz="1200" b="1" dirty="0">
              <a:latin typeface="Titillium Web SemiBold" pitchFamily="2" charset="77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5616100-39EE-F4A6-3B40-68FE753C1142}"/>
              </a:ext>
            </a:extLst>
          </p:cNvPr>
          <p:cNvSpPr txBox="1"/>
          <p:nvPr/>
        </p:nvSpPr>
        <p:spPr>
          <a:xfrm>
            <a:off x="3518404" y="5514721"/>
            <a:ext cx="26851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FFFFFF"/>
                </a:solidFill>
                <a:effectLst/>
                <a:latin typeface="Titillium Web SemiBold" pitchFamily="2" charset="77"/>
              </a:rPr>
              <a:t>Swen </a:t>
            </a: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Oehlemann</a:t>
            </a:r>
            <a:endParaRPr lang="de-DE" sz="1200" b="1" dirty="0">
              <a:solidFill>
                <a:srgbClr val="FFFFFF"/>
              </a:solidFill>
              <a:effectLst/>
              <a:latin typeface="Titillium Web SemiBold" pitchFamily="2" charset="77"/>
            </a:endParaRPr>
          </a:p>
          <a:p>
            <a:pPr>
              <a:lnSpc>
                <a:spcPct val="200000"/>
              </a:lnSpc>
            </a:pP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info@mc-ostthueringen.com</a:t>
            </a:r>
            <a:endParaRPr lang="de-DE" sz="1200" b="1" dirty="0">
              <a:latin typeface="Titillium Web SemiBold" pitchFamily="2" charset="77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8F2A370-B30F-6560-05C9-85F36AC18125}"/>
              </a:ext>
            </a:extLst>
          </p:cNvPr>
          <p:cNvSpPr txBox="1"/>
          <p:nvPr/>
        </p:nvSpPr>
        <p:spPr>
          <a:xfrm>
            <a:off x="6412841" y="5514721"/>
            <a:ext cx="28999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FFFFFF"/>
                </a:solidFill>
                <a:effectLst/>
                <a:latin typeface="Titillium Web SemiBold" pitchFamily="2" charset="77"/>
              </a:rPr>
              <a:t>Götz Friederich, Andrea Ney </a:t>
            </a:r>
          </a:p>
          <a:p>
            <a:pPr>
              <a:lnSpc>
                <a:spcPct val="200000"/>
              </a:lnSpc>
            </a:pP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sekretariat@marketingclubpotsdam.de</a:t>
            </a:r>
            <a:endParaRPr lang="de-DE" sz="1200" b="1" dirty="0">
              <a:latin typeface="Titillium Web SemiBold" pitchFamily="2" charset="77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F5FA12A-E6B1-CF1F-C4D9-1BCC4F8DBB26}"/>
              </a:ext>
            </a:extLst>
          </p:cNvPr>
          <p:cNvSpPr txBox="1"/>
          <p:nvPr/>
        </p:nvSpPr>
        <p:spPr>
          <a:xfrm>
            <a:off x="9322070" y="5514721"/>
            <a:ext cx="26851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FFFFFF"/>
                </a:solidFill>
                <a:effectLst/>
                <a:latin typeface="Titillium Web SemiBold" pitchFamily="2" charset="77"/>
              </a:rPr>
              <a:t>Florian Freitag</a:t>
            </a:r>
          </a:p>
          <a:p>
            <a:pPr>
              <a:lnSpc>
                <a:spcPct val="200000"/>
              </a:lnSpc>
            </a:pP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info@marketingclub-zwickau.de</a:t>
            </a:r>
            <a:endParaRPr lang="de-DE" sz="1200" b="1" dirty="0">
              <a:latin typeface="Titillium Web SemiBold" pitchFamily="2" charset="77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196F3837-0BDA-D4C1-0BEC-25E6433B9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712" y="410640"/>
            <a:ext cx="2186851" cy="785568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68E27F36-EB9F-6657-2D23-EAB887EE95EB}"/>
              </a:ext>
            </a:extLst>
          </p:cNvPr>
          <p:cNvSpPr txBox="1"/>
          <p:nvPr/>
        </p:nvSpPr>
        <p:spPr>
          <a:xfrm>
            <a:off x="6435775" y="3877510"/>
            <a:ext cx="25775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FFFFFF"/>
                </a:solidFill>
                <a:effectLst/>
                <a:latin typeface="Titillium Web SemiBold" pitchFamily="2" charset="77"/>
              </a:rPr>
              <a:t>Paul Fichtner, Tom Schwanitz</a:t>
            </a:r>
          </a:p>
          <a:p>
            <a:pPr>
              <a:lnSpc>
                <a:spcPct val="200000"/>
              </a:lnSpc>
            </a:pP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info@mc-lausitz.de</a:t>
            </a:r>
            <a:endParaRPr lang="de-DE" sz="1200" b="1" dirty="0">
              <a:latin typeface="Titillium Web SemiBold" pitchFamily="2" charset="77"/>
            </a:endParaRP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BC885C12-747D-EE26-83D9-E00947A652D9}"/>
              </a:ext>
            </a:extLst>
          </p:cNvPr>
          <p:cNvSpPr txBox="1">
            <a:spLocks/>
          </p:cNvSpPr>
          <p:nvPr/>
        </p:nvSpPr>
        <p:spPr>
          <a:xfrm>
            <a:off x="6443003" y="1655805"/>
            <a:ext cx="2685139" cy="146347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chemeClr val="bg1"/>
                </a:solidFill>
                <a:latin typeface="Titillium Web SemiBold" pitchFamily="2" charset="77"/>
              </a:rPr>
              <a:t>MC Chemnitz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86AD55E-FDA9-A6D6-95E1-5441EE0B8114}"/>
              </a:ext>
            </a:extLst>
          </p:cNvPr>
          <p:cNvSpPr txBox="1"/>
          <p:nvPr/>
        </p:nvSpPr>
        <p:spPr>
          <a:xfrm>
            <a:off x="6506749" y="2270117"/>
            <a:ext cx="25775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FFFFFF"/>
                </a:solidFill>
                <a:effectLst/>
                <a:latin typeface="Titillium Web SemiBold" pitchFamily="2" charset="77"/>
              </a:rPr>
              <a:t>Steve </a:t>
            </a: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Rettcke</a:t>
            </a:r>
            <a:endParaRPr lang="de-DE" sz="1200" b="1" dirty="0">
              <a:solidFill>
                <a:srgbClr val="FFFFFF"/>
              </a:solidFill>
              <a:effectLst/>
              <a:latin typeface="Titillium Web SemiBold" pitchFamily="2" charset="77"/>
            </a:endParaRPr>
          </a:p>
          <a:p>
            <a:pPr>
              <a:lnSpc>
                <a:spcPct val="200000"/>
              </a:lnSpc>
            </a:pPr>
            <a:r>
              <a:rPr lang="de-DE" sz="1200" b="1" dirty="0" err="1">
                <a:solidFill>
                  <a:srgbClr val="FFFFFF"/>
                </a:solidFill>
                <a:effectLst/>
                <a:latin typeface="Titillium Web SemiBold" pitchFamily="2" charset="77"/>
              </a:rPr>
              <a:t>kontakt@mc-chemnitz.de</a:t>
            </a:r>
            <a:endParaRPr lang="de-DE" sz="1200" b="1" dirty="0">
              <a:latin typeface="Titillium Web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6295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444A32F-592D-8788-AA99-A63AF8374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833" y="81383"/>
            <a:ext cx="3142420" cy="1274501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B450F87A-1C3A-BF16-CAA2-50FA34168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350"/>
            <a:ext cx="5795852" cy="693242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7613E31-5642-B53F-C8CF-FEB0C195235B}"/>
              </a:ext>
            </a:extLst>
          </p:cNvPr>
          <p:cNvSpPr/>
          <p:nvPr/>
        </p:nvSpPr>
        <p:spPr>
          <a:xfrm>
            <a:off x="338087" y="2385893"/>
            <a:ext cx="1897904" cy="890703"/>
          </a:xfrm>
          <a:prstGeom prst="rect">
            <a:avLst/>
          </a:prstGeom>
          <a:solidFill>
            <a:srgbClr val="2A498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B6064DB-3CAB-FEFF-B028-0E038FB94580}"/>
              </a:ext>
            </a:extLst>
          </p:cNvPr>
          <p:cNvSpPr/>
          <p:nvPr/>
        </p:nvSpPr>
        <p:spPr>
          <a:xfrm>
            <a:off x="321292" y="5574689"/>
            <a:ext cx="1897904" cy="890703"/>
          </a:xfrm>
          <a:prstGeom prst="rect">
            <a:avLst/>
          </a:prstGeom>
          <a:solidFill>
            <a:srgbClr val="2A498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1A9A6B3D-0097-CAD9-4F93-BEAA70241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6640" y="473498"/>
            <a:ext cx="3080355" cy="2750900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Titillium Web" pitchFamily="2" charset="77"/>
              </a:rPr>
              <a:t>Marketing Tag Ost 2025</a:t>
            </a:r>
          </a:p>
          <a:p>
            <a:r>
              <a:rPr lang="de-DE" dirty="0">
                <a:solidFill>
                  <a:srgbClr val="FFFFFF"/>
                </a:solidFill>
                <a:effectLst/>
                <a:latin typeface="Titillium Web" pitchFamily="2" charset="77"/>
              </a:rPr>
              <a:t>Der Marketing Tag Ost ist die größte Konferenz für Marketing- Professionals in der Region Ost. Jedes Jahr kommen rund 200 Experten zu spannenden Vorträgen, Workshops und Deep Dives zusammen. </a:t>
            </a:r>
          </a:p>
          <a:p>
            <a:r>
              <a:rPr lang="de-DE" dirty="0">
                <a:solidFill>
                  <a:srgbClr val="FFFFFF"/>
                </a:solidFill>
                <a:effectLst/>
                <a:latin typeface="Titillium Web" pitchFamily="2" charset="77"/>
              </a:rPr>
              <a:t>Die beste Antwort in der jetzigen Zeit, die Zukunft zu gestalten. </a:t>
            </a:r>
          </a:p>
          <a:p>
            <a:endParaRPr lang="de-DE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40B651DA-7479-967D-D109-07B0FED4AB48}"/>
              </a:ext>
            </a:extLst>
          </p:cNvPr>
          <p:cNvSpPr txBox="1">
            <a:spLocks/>
          </p:cNvSpPr>
          <p:nvPr/>
        </p:nvSpPr>
        <p:spPr>
          <a:xfrm>
            <a:off x="2616640" y="3727102"/>
            <a:ext cx="3179212" cy="3336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FFFF"/>
                </a:solidFill>
                <a:effectLst/>
                <a:latin typeface="Titillium Web" pitchFamily="2" charset="77"/>
              </a:rPr>
              <a:t>Freuen Sie sich in 2026 auf eine starke Kombination: hochaktuelle Themen mit Praxisbezug</a:t>
            </a:r>
            <a:r>
              <a:rPr lang="de-DE" dirty="0">
                <a:solidFill>
                  <a:srgbClr val="FFFFFF"/>
                </a:solidFill>
                <a:latin typeface="Titillium Web" pitchFamily="2" charset="77"/>
              </a:rPr>
              <a:t> im Marketing und Top Netzwerk.</a:t>
            </a:r>
            <a:endParaRPr lang="de-DE" dirty="0">
              <a:solidFill>
                <a:srgbClr val="FFFFFF"/>
              </a:solidFill>
              <a:effectLst/>
              <a:latin typeface="Titillium Web" pitchFamily="2" charset="77"/>
            </a:endParaRPr>
          </a:p>
          <a:p>
            <a:r>
              <a:rPr lang="de-DE" dirty="0">
                <a:solidFill>
                  <a:srgbClr val="FFFFFF"/>
                </a:solidFill>
                <a:effectLst/>
                <a:latin typeface="Titillium Web" pitchFamily="2" charset="77"/>
              </a:rPr>
              <a:t>Treffen Sie in unserer Region Ost Marketing Weichensteller, Senior Professionals und Lernende und nutzen Sie die weltoffene Stadt für Ihre eigene Inspiration.</a:t>
            </a:r>
          </a:p>
          <a:p>
            <a:r>
              <a:rPr lang="de-DE" dirty="0">
                <a:solidFill>
                  <a:srgbClr val="FFFFFF"/>
                </a:solidFill>
                <a:effectLst/>
                <a:latin typeface="Titillium Web" pitchFamily="2" charset="77"/>
              </a:rPr>
              <a:t>Eine hervorragende Möglichkeit für Vorankommen durch Network. 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C1471496-9904-7A33-FEC3-1F23757FC1F3}"/>
              </a:ext>
            </a:extLst>
          </p:cNvPr>
          <p:cNvSpPr txBox="1">
            <a:spLocks/>
          </p:cNvSpPr>
          <p:nvPr/>
        </p:nvSpPr>
        <p:spPr>
          <a:xfrm>
            <a:off x="293425" y="5680367"/>
            <a:ext cx="2390126" cy="97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i="1" dirty="0">
                <a:solidFill>
                  <a:schemeClr val="bg1"/>
                </a:solidFill>
                <a:latin typeface="Titillium Web" pitchFamily="2" charset="77"/>
              </a:rPr>
              <a:t>Andrea Ney</a:t>
            </a:r>
            <a:br>
              <a:rPr lang="de-DE" sz="1200" i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de-DE" sz="1200" i="1" dirty="0">
                <a:solidFill>
                  <a:schemeClr val="bg1"/>
                </a:solidFill>
                <a:latin typeface="Titillium Web" pitchFamily="2" charset="77"/>
              </a:rPr>
              <a:t>Beirätin für die Region Ost</a:t>
            </a:r>
            <a:br>
              <a:rPr lang="de-DE" sz="1200" i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de-DE" sz="1200" i="1" dirty="0">
                <a:solidFill>
                  <a:schemeClr val="bg1"/>
                </a:solidFill>
                <a:latin typeface="Titillium Web" pitchFamily="2" charset="77"/>
              </a:rPr>
              <a:t>Bundesverband Marketing </a:t>
            </a:r>
            <a:br>
              <a:rPr lang="de-DE" sz="1200" i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de-DE" sz="1200" i="1" dirty="0">
                <a:solidFill>
                  <a:schemeClr val="bg1"/>
                </a:solidFill>
                <a:latin typeface="Titillium Web" pitchFamily="2" charset="77"/>
              </a:rPr>
              <a:t>Clubs</a:t>
            </a:r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848A0C84-D296-C18E-AB1D-81DDCEDECEBD}"/>
              </a:ext>
            </a:extLst>
          </p:cNvPr>
          <p:cNvSpPr txBox="1">
            <a:spLocks/>
          </p:cNvSpPr>
          <p:nvPr/>
        </p:nvSpPr>
        <p:spPr>
          <a:xfrm>
            <a:off x="324558" y="2567435"/>
            <a:ext cx="2062244" cy="76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i="1" dirty="0">
                <a:solidFill>
                  <a:schemeClr val="bg1"/>
                </a:solidFill>
                <a:latin typeface="Titillium Web" pitchFamily="2" charset="77"/>
              </a:rPr>
              <a:t>Ines </a:t>
            </a:r>
            <a:r>
              <a:rPr lang="de-DE" sz="1200" i="1" dirty="0" err="1">
                <a:solidFill>
                  <a:schemeClr val="bg1"/>
                </a:solidFill>
                <a:latin typeface="Titillium Web" pitchFamily="2" charset="77"/>
              </a:rPr>
              <a:t>Zeckert</a:t>
            </a:r>
            <a:br>
              <a:rPr lang="de-DE" sz="1200" i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de-DE" sz="1200" i="1" dirty="0">
                <a:solidFill>
                  <a:schemeClr val="bg1"/>
                </a:solidFill>
                <a:latin typeface="Titillium Web" pitchFamily="2" charset="77"/>
              </a:rPr>
              <a:t>Präsidentin Marketing Club Leipzig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647FD79-AF2C-EB02-28DF-03F0AA864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087" y="3660277"/>
            <a:ext cx="1855340" cy="1925817"/>
          </a:xfrm>
          <a:prstGeom prst="rect">
            <a:avLst/>
          </a:prstGeom>
        </p:spPr>
      </p:pic>
      <p:pic>
        <p:nvPicPr>
          <p:cNvPr id="33" name="Inhaltsplatzhalter 32">
            <a:extLst>
              <a:ext uri="{FF2B5EF4-FFF2-40B4-BE49-F238E27FC236}">
                <a16:creationId xmlns:a16="http://schemas.microsoft.com/office/drawing/2014/main" id="{DFD7E87C-C618-D5FB-8830-352FBBF73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635" r="-1" b="-4128"/>
          <a:stretch/>
        </p:blipFill>
        <p:spPr>
          <a:xfrm>
            <a:off x="6083068" y="1892847"/>
            <a:ext cx="6108932" cy="3105759"/>
          </a:xfrm>
          <a:prstGeom prst="rect">
            <a:avLst/>
          </a:prstGeom>
        </p:spPr>
      </p:pic>
      <p:sp>
        <p:nvSpPr>
          <p:cNvPr id="40" name="Textplatzhalter 18">
            <a:extLst>
              <a:ext uri="{FF2B5EF4-FFF2-40B4-BE49-F238E27FC236}">
                <a16:creationId xmlns:a16="http://schemas.microsoft.com/office/drawing/2014/main" id="{A69E1792-182B-A32E-3837-6D6A26C9A4B6}"/>
              </a:ext>
            </a:extLst>
          </p:cNvPr>
          <p:cNvSpPr txBox="1">
            <a:spLocks/>
          </p:cNvSpPr>
          <p:nvPr/>
        </p:nvSpPr>
        <p:spPr>
          <a:xfrm>
            <a:off x="6096001" y="5203342"/>
            <a:ext cx="3281082" cy="639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cap="all" dirty="0">
                <a:solidFill>
                  <a:srgbClr val="2A498F"/>
                </a:solidFill>
                <a:effectLst/>
                <a:latin typeface="Titillium Web" pitchFamily="2" charset="77"/>
              </a:rPr>
              <a:t>Unter dem Leitthema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276CB7D4-183D-43E0-AB92-97AAD6A2E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5753" y="5421709"/>
            <a:ext cx="1670217" cy="421316"/>
          </a:xfrm>
          <a:prstGeom prst="rect">
            <a:avLst/>
          </a:prstGeom>
        </p:spPr>
      </p:pic>
      <p:sp>
        <p:nvSpPr>
          <p:cNvPr id="48" name="Untertitel 2">
            <a:extLst>
              <a:ext uri="{FF2B5EF4-FFF2-40B4-BE49-F238E27FC236}">
                <a16:creationId xmlns:a16="http://schemas.microsoft.com/office/drawing/2014/main" id="{FDD42AE4-FB8F-2241-CEE4-BFC923C7790E}"/>
              </a:ext>
            </a:extLst>
          </p:cNvPr>
          <p:cNvSpPr txBox="1">
            <a:spLocks/>
          </p:cNvSpPr>
          <p:nvPr/>
        </p:nvSpPr>
        <p:spPr>
          <a:xfrm>
            <a:off x="6083068" y="5515666"/>
            <a:ext cx="2878950" cy="700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500" b="1" dirty="0">
                <a:solidFill>
                  <a:srgbClr val="2A498F"/>
                </a:solidFill>
                <a:latin typeface="Titillium Web" pitchFamily="2" charset="77"/>
              </a:rPr>
              <a:t>Marke Deutschland</a:t>
            </a:r>
            <a:endParaRPr lang="de-DE" dirty="0">
              <a:solidFill>
                <a:srgbClr val="2A498F"/>
              </a:solidFill>
              <a:latin typeface="Titillium Web" pitchFamily="2" charset="77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F0A96E9A-2195-8C4D-E5AE-9458EB79862B}"/>
              </a:ext>
            </a:extLst>
          </p:cNvPr>
          <p:cNvSpPr txBox="1"/>
          <p:nvPr/>
        </p:nvSpPr>
        <p:spPr>
          <a:xfrm>
            <a:off x="6095999" y="1291482"/>
            <a:ext cx="5033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2A498F"/>
                </a:solidFill>
                <a:latin typeface="Titillium Web" pitchFamily="2" charset="77"/>
              </a:rPr>
              <a:t>Marketing. Wirkung. Zukunft.</a:t>
            </a: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14AC31E9-D0F2-5975-C95B-A05D0A1D7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2160" y="1582265"/>
            <a:ext cx="2882900" cy="762000"/>
          </a:xfrm>
          <a:prstGeom prst="rect">
            <a:avLst/>
          </a:prstGeom>
        </p:spPr>
      </p:pic>
      <p:pic>
        <p:nvPicPr>
          <p:cNvPr id="5" name="Grafik 4" descr="Ein Bild, das Menschliches Gesicht, Person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C571F717-03A9-D453-1383-B65AB1E267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523" y="473498"/>
            <a:ext cx="1906672" cy="1906672"/>
          </a:xfrm>
          <a:prstGeom prst="rect">
            <a:avLst/>
          </a:prstGeom>
        </p:spPr>
      </p:pic>
      <p:pic>
        <p:nvPicPr>
          <p:cNvPr id="9" name="Grafik 8" descr="Ein Bild, das Text, Grafikdesign, Buch, Schrift enthält.&#10;&#10;KI-generierte Inhalte können fehlerhaft sein.">
            <a:extLst>
              <a:ext uri="{FF2B5EF4-FFF2-40B4-BE49-F238E27FC236}">
                <a16:creationId xmlns:a16="http://schemas.microsoft.com/office/drawing/2014/main" id="{5FF0710C-9646-2F44-B6FA-5017C3493D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188" y="2633912"/>
            <a:ext cx="2052729" cy="205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36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16726-C216-B57A-6CFE-D520C70DA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eck 41">
            <a:extLst>
              <a:ext uri="{FF2B5EF4-FFF2-40B4-BE49-F238E27FC236}">
                <a16:creationId xmlns:a16="http://schemas.microsoft.com/office/drawing/2014/main" id="{1410675C-79DD-3417-9A14-493A7621FDF7}"/>
              </a:ext>
            </a:extLst>
          </p:cNvPr>
          <p:cNvSpPr/>
          <p:nvPr/>
        </p:nvSpPr>
        <p:spPr>
          <a:xfrm>
            <a:off x="0" y="1569610"/>
            <a:ext cx="12192000" cy="4809721"/>
          </a:xfrm>
          <a:prstGeom prst="rect">
            <a:avLst/>
          </a:prstGeom>
          <a:gradFill flip="none" rotWithShape="1">
            <a:gsLst>
              <a:gs pos="0">
                <a:srgbClr val="2A498F">
                  <a:shade val="30000"/>
                  <a:satMod val="115000"/>
                </a:srgbClr>
              </a:gs>
              <a:gs pos="50000">
                <a:srgbClr val="2A498F">
                  <a:shade val="67500"/>
                  <a:satMod val="115000"/>
                </a:srgbClr>
              </a:gs>
              <a:gs pos="100000">
                <a:srgbClr val="2A498F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C5EE575-6E67-31EE-B38A-282194A9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506" y="-63769"/>
            <a:ext cx="3342562" cy="1742023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9AE753B-5EEC-6F66-31CC-FCC791F03E12}"/>
              </a:ext>
            </a:extLst>
          </p:cNvPr>
          <p:cNvSpPr/>
          <p:nvPr/>
        </p:nvSpPr>
        <p:spPr>
          <a:xfrm>
            <a:off x="9116627" y="1839348"/>
            <a:ext cx="2357879" cy="4191888"/>
          </a:xfrm>
          <a:prstGeom prst="rect">
            <a:avLst/>
          </a:prstGeom>
          <a:solidFill>
            <a:srgbClr val="002060"/>
          </a:solidFill>
          <a:ln>
            <a:solidFill>
              <a:srgbClr val="2A49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51DDCE2-A611-5271-4918-653AA2FE5F7C}"/>
              </a:ext>
            </a:extLst>
          </p:cNvPr>
          <p:cNvSpPr/>
          <p:nvPr/>
        </p:nvSpPr>
        <p:spPr>
          <a:xfrm>
            <a:off x="1105512" y="1839348"/>
            <a:ext cx="2216193" cy="4191888"/>
          </a:xfrm>
          <a:prstGeom prst="rect">
            <a:avLst/>
          </a:prstGeom>
          <a:solidFill>
            <a:srgbClr val="2A498F"/>
          </a:solidFill>
          <a:ln>
            <a:solidFill>
              <a:srgbClr val="2A49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01077C4-1E28-76A4-1F8D-93CA554EF922}"/>
              </a:ext>
            </a:extLst>
          </p:cNvPr>
          <p:cNvSpPr/>
          <p:nvPr/>
        </p:nvSpPr>
        <p:spPr>
          <a:xfrm>
            <a:off x="4200731" y="1830338"/>
            <a:ext cx="3997827" cy="4146161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E58E792A-D706-6A41-01C8-EBD98EDE5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7979" y="2045639"/>
            <a:ext cx="2092799" cy="4005639"/>
          </a:xfrm>
        </p:spPr>
        <p:txBody>
          <a:bodyPr>
            <a:norm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Titillium Web" pitchFamily="2" charset="77"/>
              </a:rPr>
              <a:t>Vorabend 25.06.2026</a:t>
            </a:r>
          </a:p>
          <a:p>
            <a:endParaRPr lang="de-DE" sz="1800" b="1" dirty="0">
              <a:solidFill>
                <a:schemeClr val="bg1"/>
              </a:solidFill>
              <a:latin typeface="Titillium Web" pitchFamily="2" charset="77"/>
            </a:endParaRPr>
          </a:p>
          <a:p>
            <a:r>
              <a:rPr lang="de-DE" sz="1800" b="1" dirty="0">
                <a:solidFill>
                  <a:schemeClr val="bg1"/>
                </a:solidFill>
                <a:latin typeface="Titillium Web" pitchFamily="2" charset="77"/>
              </a:rPr>
              <a:t>Welcome-Abend </a:t>
            </a:r>
            <a:br>
              <a:rPr lang="de-DE" sz="1800" b="1" dirty="0">
                <a:solidFill>
                  <a:schemeClr val="bg1"/>
                </a:solidFill>
                <a:latin typeface="Titillium Web" pitchFamily="2" charset="77"/>
              </a:rPr>
            </a:br>
            <a:endParaRPr lang="de-DE" sz="1800" b="1" dirty="0">
              <a:solidFill>
                <a:schemeClr val="bg1"/>
              </a:solidFill>
              <a:latin typeface="Titillium Web" pitchFamily="2" charset="77"/>
            </a:endParaRPr>
          </a:p>
          <a:p>
            <a:r>
              <a:rPr lang="de-DE" sz="1800" b="1" dirty="0">
                <a:solidFill>
                  <a:schemeClr val="bg1"/>
                </a:solidFill>
                <a:latin typeface="Titillium Web" pitchFamily="2" charset="77"/>
              </a:rPr>
              <a:t>170 Jahre</a:t>
            </a:r>
          </a:p>
          <a:p>
            <a:r>
              <a:rPr lang="de-DE" sz="1800" b="1" dirty="0">
                <a:solidFill>
                  <a:schemeClr val="bg1"/>
                </a:solidFill>
                <a:latin typeface="Titillium Web" pitchFamily="2" charset="77"/>
              </a:rPr>
              <a:t>Rotkäppchen</a:t>
            </a:r>
          </a:p>
          <a:p>
            <a:endParaRPr lang="de-DE" sz="1800" b="1" dirty="0">
              <a:solidFill>
                <a:schemeClr val="bg1"/>
              </a:solidFill>
              <a:latin typeface="Titillium Web" pitchFamily="2" charset="77"/>
            </a:endParaRPr>
          </a:p>
          <a:p>
            <a:endParaRPr lang="de-DE" sz="1800" dirty="0">
              <a:solidFill>
                <a:schemeClr val="bg1"/>
              </a:solidFill>
              <a:latin typeface="Titillium Web" pitchFamily="2" charset="77"/>
            </a:endParaRPr>
          </a:p>
          <a:p>
            <a:r>
              <a:rPr lang="de-DE" sz="1800" dirty="0">
                <a:solidFill>
                  <a:schemeClr val="bg1"/>
                </a:solidFill>
                <a:latin typeface="Titillium Web" pitchFamily="2" charset="77"/>
              </a:rPr>
              <a:t>Erlebniswelt</a:t>
            </a:r>
          </a:p>
          <a:p>
            <a:r>
              <a:rPr lang="de-DE" sz="1800" dirty="0">
                <a:solidFill>
                  <a:schemeClr val="bg1"/>
                </a:solidFill>
                <a:latin typeface="Titillium Web" pitchFamily="2" charset="77"/>
              </a:rPr>
              <a:t>Freyburg (Unstrut)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5AC09C-32D1-1F17-7B8A-293DF68E2204}"/>
              </a:ext>
            </a:extLst>
          </p:cNvPr>
          <p:cNvSpPr txBox="1">
            <a:spLocks/>
          </p:cNvSpPr>
          <p:nvPr/>
        </p:nvSpPr>
        <p:spPr>
          <a:xfrm>
            <a:off x="484728" y="1819306"/>
            <a:ext cx="1526352" cy="7992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000" b="1" dirty="0">
                <a:solidFill>
                  <a:schemeClr val="bg1"/>
                </a:solidFill>
                <a:latin typeface="Titillium Web Black" pitchFamily="2" charset="77"/>
              </a:rPr>
              <a:t>1</a:t>
            </a:r>
          </a:p>
        </p:txBody>
      </p:sp>
      <p:sp>
        <p:nvSpPr>
          <p:cNvPr id="3" name="Textplatzhalter 18">
            <a:extLst>
              <a:ext uri="{FF2B5EF4-FFF2-40B4-BE49-F238E27FC236}">
                <a16:creationId xmlns:a16="http://schemas.microsoft.com/office/drawing/2014/main" id="{D0B13041-129C-11E8-43E1-406885D72E9B}"/>
              </a:ext>
            </a:extLst>
          </p:cNvPr>
          <p:cNvSpPr txBox="1">
            <a:spLocks/>
          </p:cNvSpPr>
          <p:nvPr/>
        </p:nvSpPr>
        <p:spPr>
          <a:xfrm>
            <a:off x="4210198" y="2045639"/>
            <a:ext cx="3773550" cy="652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2A498F"/>
                </a:solidFill>
                <a:latin typeface="Titillium Web" pitchFamily="2" charset="77"/>
              </a:rPr>
              <a:t>Konferenz-Tag </a:t>
            </a:r>
            <a:br>
              <a:rPr lang="de-DE" sz="1800" dirty="0">
                <a:solidFill>
                  <a:srgbClr val="2A498F"/>
                </a:solidFill>
                <a:latin typeface="Titillium Web" pitchFamily="2" charset="77"/>
              </a:rPr>
            </a:br>
            <a:r>
              <a:rPr lang="de-DE" sz="1800" dirty="0">
                <a:solidFill>
                  <a:srgbClr val="2A498F"/>
                </a:solidFill>
                <a:latin typeface="Titillium Web" pitchFamily="2" charset="77"/>
              </a:rPr>
              <a:t>26.06.2026</a:t>
            </a:r>
          </a:p>
          <a:p>
            <a:r>
              <a:rPr lang="de-DE" sz="3600" b="1" dirty="0" err="1">
                <a:solidFill>
                  <a:srgbClr val="2A498F"/>
                </a:solidFill>
                <a:latin typeface="Titillium Web" pitchFamily="2" charset="77"/>
              </a:rPr>
              <a:t>MarketingTag</a:t>
            </a:r>
            <a:r>
              <a:rPr lang="de-DE" sz="3600" b="1" dirty="0">
                <a:solidFill>
                  <a:srgbClr val="2A498F"/>
                </a:solidFill>
                <a:latin typeface="Titillium Web" pitchFamily="2" charset="77"/>
              </a:rPr>
              <a:t> Ost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53F45A1-1C0D-2A93-601D-7239E095BB5A}"/>
              </a:ext>
            </a:extLst>
          </p:cNvPr>
          <p:cNvSpPr txBox="1">
            <a:spLocks/>
          </p:cNvSpPr>
          <p:nvPr/>
        </p:nvSpPr>
        <p:spPr>
          <a:xfrm>
            <a:off x="3501342" y="1819306"/>
            <a:ext cx="1526352" cy="7992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000" b="1" dirty="0">
                <a:solidFill>
                  <a:schemeClr val="bg1"/>
                </a:solidFill>
                <a:latin typeface="Titillium Web Black" pitchFamily="2" charset="77"/>
              </a:rPr>
              <a:t>2</a:t>
            </a:r>
          </a:p>
        </p:txBody>
      </p:sp>
      <p:sp>
        <p:nvSpPr>
          <p:cNvPr id="7" name="Textplatzhalter 18">
            <a:extLst>
              <a:ext uri="{FF2B5EF4-FFF2-40B4-BE49-F238E27FC236}">
                <a16:creationId xmlns:a16="http://schemas.microsoft.com/office/drawing/2014/main" id="{882FCF3B-09CE-3F9D-F88C-D1758D7C16D6}"/>
              </a:ext>
            </a:extLst>
          </p:cNvPr>
          <p:cNvSpPr txBox="1">
            <a:spLocks/>
          </p:cNvSpPr>
          <p:nvPr/>
        </p:nvSpPr>
        <p:spPr>
          <a:xfrm>
            <a:off x="9198124" y="1997629"/>
            <a:ext cx="2194884" cy="4533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chemeClr val="bg1"/>
                </a:solidFill>
                <a:latin typeface="Titillium Web" pitchFamily="2" charset="77"/>
              </a:rPr>
              <a:t>Konferenz-Abend </a:t>
            </a:r>
            <a:br>
              <a:rPr lang="de-DE" sz="1800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de-DE" sz="1800" dirty="0">
                <a:solidFill>
                  <a:schemeClr val="bg1"/>
                </a:solidFill>
                <a:latin typeface="Titillium Web" pitchFamily="2" charset="77"/>
              </a:rPr>
              <a:t>26.06.2026</a:t>
            </a:r>
          </a:p>
          <a:p>
            <a:endParaRPr lang="de-DE" sz="1800" dirty="0">
              <a:solidFill>
                <a:schemeClr val="bg1"/>
              </a:solidFill>
              <a:latin typeface="Titillium Web" pitchFamily="2" charset="77"/>
            </a:endParaRPr>
          </a:p>
          <a:p>
            <a:r>
              <a:rPr lang="de-DE" sz="1800" b="1" dirty="0">
                <a:solidFill>
                  <a:schemeClr val="bg1"/>
                </a:solidFill>
                <a:latin typeface="Titillium Web" pitchFamily="2" charset="77"/>
              </a:rPr>
              <a:t>AWARD</a:t>
            </a:r>
          </a:p>
          <a:p>
            <a:r>
              <a:rPr lang="de-DE" sz="1800" b="1" dirty="0">
                <a:solidFill>
                  <a:schemeClr val="bg1"/>
                </a:solidFill>
                <a:latin typeface="Titillium Web" pitchFamily="2" charset="77"/>
              </a:rPr>
              <a:t>Best </a:t>
            </a:r>
            <a:r>
              <a:rPr lang="de-DE" sz="1800" b="1" dirty="0" err="1">
                <a:solidFill>
                  <a:schemeClr val="bg1"/>
                </a:solidFill>
                <a:latin typeface="Titillium Web" pitchFamily="2" charset="77"/>
              </a:rPr>
              <a:t>of</a:t>
            </a:r>
            <a:r>
              <a:rPr lang="de-DE" sz="1800" b="1" dirty="0">
                <a:solidFill>
                  <a:schemeClr val="bg1"/>
                </a:solidFill>
                <a:latin typeface="Titillium Web" pitchFamily="2" charset="77"/>
              </a:rPr>
              <a:t> Region Ost</a:t>
            </a:r>
          </a:p>
          <a:p>
            <a:endParaRPr lang="de-DE" sz="1800" b="1" dirty="0">
              <a:solidFill>
                <a:schemeClr val="bg1"/>
              </a:solidFill>
              <a:latin typeface="Titillium Web" pitchFamily="2" charset="77"/>
            </a:endParaRPr>
          </a:p>
          <a:p>
            <a:endParaRPr lang="de-DE" sz="1800" b="1" dirty="0">
              <a:solidFill>
                <a:schemeClr val="bg1"/>
              </a:solidFill>
              <a:latin typeface="Titillium Web" pitchFamily="2" charset="77"/>
            </a:endParaRPr>
          </a:p>
          <a:p>
            <a:endParaRPr lang="de-DE" sz="1800" dirty="0">
              <a:solidFill>
                <a:schemeClr val="bg1"/>
              </a:solidFill>
              <a:latin typeface="Titillium Web" pitchFamily="2" charset="77"/>
            </a:endParaRPr>
          </a:p>
          <a:p>
            <a:r>
              <a:rPr lang="de-DE" sz="1800" dirty="0">
                <a:solidFill>
                  <a:schemeClr val="bg1"/>
                </a:solidFill>
                <a:latin typeface="Titillium Web" pitchFamily="2" charset="77"/>
              </a:rPr>
              <a:t>Über den Dächern von Leipzig, LVZ Kuppel </a:t>
            </a:r>
            <a:r>
              <a:rPr lang="de-DE" sz="1800" dirty="0" err="1">
                <a:solidFill>
                  <a:schemeClr val="bg1"/>
                </a:solidFill>
                <a:latin typeface="Titillium Web" pitchFamily="2" charset="77"/>
              </a:rPr>
              <a:t>Rooftop</a:t>
            </a:r>
            <a:r>
              <a:rPr lang="de-DE" sz="1800" dirty="0">
                <a:solidFill>
                  <a:schemeClr val="bg1"/>
                </a:solidFill>
                <a:latin typeface="Titillium Web" pitchFamily="2" charset="77"/>
              </a:rPr>
              <a:t> Area</a:t>
            </a:r>
          </a:p>
          <a:p>
            <a:endParaRPr lang="de-DE" sz="1800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43F7B5E-9578-BECA-A324-F860446CFD1E}"/>
              </a:ext>
            </a:extLst>
          </p:cNvPr>
          <p:cNvSpPr txBox="1">
            <a:spLocks/>
          </p:cNvSpPr>
          <p:nvPr/>
        </p:nvSpPr>
        <p:spPr>
          <a:xfrm>
            <a:off x="8565154" y="1830339"/>
            <a:ext cx="1526352" cy="7992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000" b="1" dirty="0">
                <a:solidFill>
                  <a:schemeClr val="bg1"/>
                </a:solidFill>
                <a:latin typeface="Titillium Web Black" pitchFamily="2" charset="77"/>
              </a:rPr>
              <a:t>3</a:t>
            </a:r>
          </a:p>
        </p:txBody>
      </p:sp>
      <p:sp>
        <p:nvSpPr>
          <p:cNvPr id="38" name="Untertitel 2">
            <a:extLst>
              <a:ext uri="{FF2B5EF4-FFF2-40B4-BE49-F238E27FC236}">
                <a16:creationId xmlns:a16="http://schemas.microsoft.com/office/drawing/2014/main" id="{5DD7A1E0-267B-84D5-10E3-050E4BFD49A0}"/>
              </a:ext>
            </a:extLst>
          </p:cNvPr>
          <p:cNvSpPr txBox="1">
            <a:spLocks/>
          </p:cNvSpPr>
          <p:nvPr/>
        </p:nvSpPr>
        <p:spPr>
          <a:xfrm>
            <a:off x="1037574" y="6379331"/>
            <a:ext cx="3172623" cy="438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dirty="0" err="1">
                <a:solidFill>
                  <a:srgbClr val="2A498F"/>
                </a:solidFill>
                <a:latin typeface="Titillium Web" pitchFamily="2" charset="77"/>
              </a:rPr>
              <a:t>www.marketingtag-ost.de</a:t>
            </a:r>
            <a:endParaRPr lang="de-DE" sz="1400" dirty="0">
              <a:solidFill>
                <a:srgbClr val="2A498F"/>
              </a:solidFill>
              <a:latin typeface="Titillium Web" pitchFamily="2" charset="77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903A166-FBDF-1882-9E61-E853B8B58BCC}"/>
              </a:ext>
            </a:extLst>
          </p:cNvPr>
          <p:cNvSpPr txBox="1"/>
          <p:nvPr/>
        </p:nvSpPr>
        <p:spPr>
          <a:xfrm>
            <a:off x="4210198" y="3473627"/>
            <a:ext cx="392325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2A498F"/>
                </a:solidFill>
                <a:latin typeface="Titillium Web" pitchFamily="2" charset="77"/>
              </a:rPr>
              <a:t>Marke (Ost) Deutschland</a:t>
            </a:r>
          </a:p>
          <a:p>
            <a:r>
              <a:rPr lang="de-DE" sz="2400" dirty="0">
                <a:solidFill>
                  <a:srgbClr val="2A498F"/>
                </a:solidFill>
                <a:latin typeface="Titillium Web" pitchFamily="2" charset="77"/>
              </a:rPr>
              <a:t>Marketing. </a:t>
            </a:r>
          </a:p>
          <a:p>
            <a:r>
              <a:rPr lang="de-DE" sz="2400" dirty="0">
                <a:solidFill>
                  <a:srgbClr val="2A498F"/>
                </a:solidFill>
                <a:latin typeface="Titillium Web" pitchFamily="2" charset="77"/>
              </a:rPr>
              <a:t>Wirkung. </a:t>
            </a:r>
          </a:p>
          <a:p>
            <a:r>
              <a:rPr lang="de-DE" sz="2400" dirty="0">
                <a:solidFill>
                  <a:srgbClr val="2A498F"/>
                </a:solidFill>
                <a:latin typeface="Titillium Web" pitchFamily="2" charset="77"/>
              </a:rPr>
              <a:t>Zukunft.</a:t>
            </a:r>
          </a:p>
          <a:p>
            <a:endParaRPr lang="de-DE" sz="2400" dirty="0">
              <a:solidFill>
                <a:srgbClr val="2A498F"/>
              </a:solidFill>
              <a:latin typeface="Titillium Web" pitchFamily="2" charset="77"/>
            </a:endParaRPr>
          </a:p>
          <a:p>
            <a:r>
              <a:rPr lang="de-DE" dirty="0">
                <a:solidFill>
                  <a:srgbClr val="2A498F"/>
                </a:solidFill>
                <a:latin typeface="Titillium Web" pitchFamily="2" charset="77"/>
              </a:rPr>
              <a:t>Verlagsgebäude LVZ</a:t>
            </a:r>
          </a:p>
          <a:p>
            <a:r>
              <a:rPr lang="de-DE" dirty="0">
                <a:solidFill>
                  <a:srgbClr val="2A498F"/>
                </a:solidFill>
                <a:latin typeface="Titillium Web" pitchFamily="2" charset="77"/>
              </a:rPr>
              <a:t>Kuppelsaal Leipzig,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0DCB87B-C3C5-0D08-DE86-97F3805ED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70" y="115670"/>
            <a:ext cx="3142420" cy="127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55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E9D9D-C995-D3DF-67B5-9F1E2A530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Mobiliar, Im Haus, Decke, Leer enthält.&#10;&#10;KI-generierte Inhalte können fehlerhaft sein.">
            <a:extLst>
              <a:ext uri="{FF2B5EF4-FFF2-40B4-BE49-F238E27FC236}">
                <a16:creationId xmlns:a16="http://schemas.microsoft.com/office/drawing/2014/main" id="{452410CF-3246-9C8E-A9A7-D26E8548EF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2" t="3445" r="1089" b="20913"/>
          <a:stretch>
            <a:fillRect/>
          </a:stretch>
        </p:blipFill>
        <p:spPr>
          <a:xfrm>
            <a:off x="-13016" y="3239056"/>
            <a:ext cx="4762516" cy="3671899"/>
          </a:xfrm>
          <a:prstGeom prst="rect">
            <a:avLst/>
          </a:prstGeom>
        </p:spPr>
      </p:pic>
      <p:pic>
        <p:nvPicPr>
          <p:cNvPr id="28" name="Grafik 27" descr="Ein Bild, das Himmel, Wolke, draußen, Gebäude enthält.&#10;&#10;KI-generierte Inhalte können fehlerhaft sein.">
            <a:extLst>
              <a:ext uri="{FF2B5EF4-FFF2-40B4-BE49-F238E27FC236}">
                <a16:creationId xmlns:a16="http://schemas.microsoft.com/office/drawing/2014/main" id="{66C1B31F-9B6B-5081-8510-DDA376196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099" y="-16627"/>
            <a:ext cx="6037901" cy="344562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0439ADF1-6A79-CFD2-3791-FF1278BB0D95}"/>
              </a:ext>
            </a:extLst>
          </p:cNvPr>
          <p:cNvSpPr txBox="1">
            <a:spLocks/>
          </p:cNvSpPr>
          <p:nvPr/>
        </p:nvSpPr>
        <p:spPr>
          <a:xfrm>
            <a:off x="3260198" y="256086"/>
            <a:ext cx="3656356" cy="11003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rgbClr val="2A498F"/>
                </a:solidFill>
                <a:latin typeface="Titillium Web" pitchFamily="2" charset="77"/>
              </a:rPr>
              <a:t>LOCATION </a:t>
            </a:r>
          </a:p>
          <a:p>
            <a:r>
              <a:rPr lang="de-DE" sz="3600" b="1" dirty="0">
                <a:solidFill>
                  <a:srgbClr val="2A498F"/>
                </a:solidFill>
                <a:latin typeface="Titillium Web" pitchFamily="2" charset="77"/>
              </a:rPr>
              <a:t>2026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81DCA7F-0D55-83C8-A00D-E967AEE3264E}"/>
              </a:ext>
            </a:extLst>
          </p:cNvPr>
          <p:cNvSpPr txBox="1">
            <a:spLocks/>
          </p:cNvSpPr>
          <p:nvPr/>
        </p:nvSpPr>
        <p:spPr>
          <a:xfrm>
            <a:off x="6396630" y="3560776"/>
            <a:ext cx="3513839" cy="584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4000" b="1" dirty="0">
                <a:solidFill>
                  <a:srgbClr val="2A498F"/>
                </a:solidFill>
                <a:latin typeface="Titillium Web" pitchFamily="2" charset="77"/>
              </a:rPr>
              <a:t>TICKETS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321EE25B-2D5F-8DE9-4901-F645B62F9B8D}"/>
              </a:ext>
            </a:extLst>
          </p:cNvPr>
          <p:cNvSpPr txBox="1">
            <a:spLocks/>
          </p:cNvSpPr>
          <p:nvPr/>
        </p:nvSpPr>
        <p:spPr>
          <a:xfrm>
            <a:off x="3272168" y="1307760"/>
            <a:ext cx="2835802" cy="2297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olidFill>
                  <a:srgbClr val="2A498F"/>
                </a:solidFill>
                <a:latin typeface="Titillium Web" pitchFamily="2" charset="77"/>
              </a:rPr>
              <a:t>Willkommen. Das Verlagsgebäude der Leipziger Volkszeitung vereint historische Industriearchitektur mit modernem Medienhaus-Design. Mit Kuppelsaal, Tagungsräumen und der markanten Stahl-Glas-Kuppel bietet es den inspirierenden Rahmen für den </a:t>
            </a:r>
            <a:r>
              <a:rPr lang="de-DE" sz="1400" dirty="0" err="1">
                <a:solidFill>
                  <a:srgbClr val="2A498F"/>
                </a:solidFill>
                <a:latin typeface="Titillium Web" pitchFamily="2" charset="77"/>
              </a:rPr>
              <a:t>MarketingTag</a:t>
            </a:r>
            <a:r>
              <a:rPr lang="de-DE" sz="1400" dirty="0">
                <a:solidFill>
                  <a:srgbClr val="2A498F"/>
                </a:solidFill>
                <a:latin typeface="Titillium Web" pitchFamily="2" charset="77"/>
              </a:rPr>
              <a:t> Ost.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D8B9F8A-199F-F12A-E82A-C4EBA930EDF7}"/>
              </a:ext>
            </a:extLst>
          </p:cNvPr>
          <p:cNvSpPr/>
          <p:nvPr/>
        </p:nvSpPr>
        <p:spPr>
          <a:xfrm>
            <a:off x="3226039" y="3239056"/>
            <a:ext cx="2928060" cy="1865386"/>
          </a:xfrm>
          <a:prstGeom prst="rect">
            <a:avLst/>
          </a:prstGeom>
          <a:solidFill>
            <a:srgbClr val="2A49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B0FABE-D677-8E5D-9ECA-A0CFE3E2F7E0}"/>
              </a:ext>
            </a:extLst>
          </p:cNvPr>
          <p:cNvSpPr txBox="1"/>
          <p:nvPr/>
        </p:nvSpPr>
        <p:spPr>
          <a:xfrm>
            <a:off x="3328991" y="3396608"/>
            <a:ext cx="2505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Titillium Web" pitchFamily="2" charset="77"/>
              </a:rPr>
              <a:t>Ein Highlight ist </a:t>
            </a:r>
            <a:r>
              <a:rPr lang="de-DE" sz="1800" b="1" dirty="0">
                <a:solidFill>
                  <a:schemeClr val="bg1"/>
                </a:solidFill>
                <a:latin typeface="Titillium Web" pitchFamily="2" charset="77"/>
              </a:rPr>
              <a:t>„Der Kuppelsaal“ </a:t>
            </a:r>
            <a:r>
              <a:rPr lang="de-DE" sz="1800" dirty="0">
                <a:solidFill>
                  <a:schemeClr val="bg1"/>
                </a:solidFill>
                <a:latin typeface="Titillium Web" pitchFamily="2" charset="77"/>
              </a:rPr>
              <a:t>der LVZ, mit Blick über die Metropole </a:t>
            </a:r>
            <a:r>
              <a:rPr lang="de-DE" dirty="0">
                <a:solidFill>
                  <a:schemeClr val="bg1"/>
                </a:solidFill>
                <a:latin typeface="Titillium Web" pitchFamily="2" charset="77"/>
              </a:rPr>
              <a:t>L</a:t>
            </a:r>
            <a:r>
              <a:rPr lang="de-DE" sz="1800" dirty="0">
                <a:solidFill>
                  <a:schemeClr val="bg1"/>
                </a:solidFill>
                <a:latin typeface="Titillium Web" pitchFamily="2" charset="77"/>
              </a:rPr>
              <a:t>eipzig. 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35" name="Tabelle 34">
            <a:extLst>
              <a:ext uri="{FF2B5EF4-FFF2-40B4-BE49-F238E27FC236}">
                <a16:creationId xmlns:a16="http://schemas.microsoft.com/office/drawing/2014/main" id="{9CC604C1-3528-5BE7-F9F1-4C3747A72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46824"/>
              </p:ext>
            </p:extLst>
          </p:nvPr>
        </p:nvGraphicFramePr>
        <p:xfrm>
          <a:off x="6440912" y="4171749"/>
          <a:ext cx="5383063" cy="210479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78198">
                  <a:extLst>
                    <a:ext uri="{9D8B030D-6E8A-4147-A177-3AD203B41FA5}">
                      <a16:colId xmlns:a16="http://schemas.microsoft.com/office/drawing/2014/main" val="1048221158"/>
                    </a:ext>
                  </a:extLst>
                </a:gridCol>
                <a:gridCol w="1363602">
                  <a:extLst>
                    <a:ext uri="{9D8B030D-6E8A-4147-A177-3AD203B41FA5}">
                      <a16:colId xmlns:a16="http://schemas.microsoft.com/office/drawing/2014/main" val="2196233490"/>
                    </a:ext>
                  </a:extLst>
                </a:gridCol>
                <a:gridCol w="1335487">
                  <a:extLst>
                    <a:ext uri="{9D8B030D-6E8A-4147-A177-3AD203B41FA5}">
                      <a16:colId xmlns:a16="http://schemas.microsoft.com/office/drawing/2014/main" val="1524804243"/>
                    </a:ext>
                  </a:extLst>
                </a:gridCol>
                <a:gridCol w="1405776">
                  <a:extLst>
                    <a:ext uri="{9D8B030D-6E8A-4147-A177-3AD203B41FA5}">
                      <a16:colId xmlns:a16="http://schemas.microsoft.com/office/drawing/2014/main" val="2865818753"/>
                    </a:ext>
                  </a:extLst>
                </a:gridCol>
              </a:tblGrid>
              <a:tr h="338596">
                <a:tc>
                  <a:txBody>
                    <a:bodyPr/>
                    <a:lstStyle/>
                    <a:p>
                      <a:r>
                        <a:rPr lang="de-DE" sz="1400" b="0" i="0" dirty="0">
                          <a:latin typeface="Titillium Web" pitchFamily="2" charset="77"/>
                        </a:rPr>
                        <a:t>Tarif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i="0" dirty="0">
                          <a:latin typeface="Titillium Web" pitchFamily="2" charset="77"/>
                        </a:rPr>
                        <a:t>Early Bird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i="0" dirty="0">
                          <a:latin typeface="Titillium Web" pitchFamily="2" charset="77"/>
                        </a:rPr>
                        <a:t>Normal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i="0" dirty="0">
                          <a:latin typeface="Titillium Web" pitchFamily="2" charset="77"/>
                        </a:rPr>
                        <a:t>Last Call</a:t>
                      </a:r>
                    </a:p>
                  </a:txBody>
                  <a:tcPr marL="71310" marR="71310" marT="35655" marB="35655" anchor="ctr"/>
                </a:tc>
                <a:extLst>
                  <a:ext uri="{0D108BD9-81ED-4DB2-BD59-A6C34878D82A}">
                    <a16:rowId xmlns:a16="http://schemas.microsoft.com/office/drawing/2014/main" val="1151810958"/>
                  </a:ext>
                </a:extLst>
              </a:tr>
              <a:tr h="584426">
                <a:tc>
                  <a:txBody>
                    <a:bodyPr/>
                    <a:lstStyle/>
                    <a:p>
                      <a:endParaRPr lang="de-DE" sz="1400" b="0" i="0" dirty="0">
                        <a:latin typeface="Titillium Web" pitchFamily="2" charset="77"/>
                      </a:endParaRP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15.02.26-15.04.26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16.04.26-14.06.26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15.06.26-24.06.26</a:t>
                      </a:r>
                    </a:p>
                  </a:txBody>
                  <a:tcPr marL="71310" marR="71310" marT="35655" marB="35655" anchor="ctr"/>
                </a:tc>
                <a:extLst>
                  <a:ext uri="{0D108BD9-81ED-4DB2-BD59-A6C34878D82A}">
                    <a16:rowId xmlns:a16="http://schemas.microsoft.com/office/drawing/2014/main" val="294521974"/>
                  </a:ext>
                </a:extLst>
              </a:tr>
              <a:tr h="338596">
                <a:tc>
                  <a:txBody>
                    <a:bodyPr/>
                    <a:lstStyle/>
                    <a:p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Mitglieder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65 €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85 €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105 €</a:t>
                      </a:r>
                    </a:p>
                  </a:txBody>
                  <a:tcPr marL="71310" marR="71310" marT="35655" marB="35655" anchor="ctr"/>
                </a:tc>
                <a:extLst>
                  <a:ext uri="{0D108BD9-81ED-4DB2-BD59-A6C34878D82A}">
                    <a16:rowId xmlns:a16="http://schemas.microsoft.com/office/drawing/2014/main" val="2915657066"/>
                  </a:ext>
                </a:extLst>
              </a:tr>
              <a:tr h="338596">
                <a:tc>
                  <a:txBody>
                    <a:bodyPr/>
                    <a:lstStyle/>
                    <a:p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Gäste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219 €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239 €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299 €</a:t>
                      </a:r>
                    </a:p>
                  </a:txBody>
                  <a:tcPr marL="71310" marR="71310" marT="35655" marB="35655" anchor="ctr"/>
                </a:tc>
                <a:extLst>
                  <a:ext uri="{0D108BD9-81ED-4DB2-BD59-A6C34878D82A}">
                    <a16:rowId xmlns:a16="http://schemas.microsoft.com/office/drawing/2014/main" val="1906483436"/>
                  </a:ext>
                </a:extLst>
              </a:tr>
              <a:tr h="504578">
                <a:tc>
                  <a:txBody>
                    <a:bodyPr/>
                    <a:lstStyle/>
                    <a:p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Studenten, Azubis 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35 €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45 €</a:t>
                      </a:r>
                    </a:p>
                  </a:txBody>
                  <a:tcPr marL="71310" marR="71310" marT="35655" marB="356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i="0" dirty="0">
                          <a:solidFill>
                            <a:srgbClr val="2A498F"/>
                          </a:solidFill>
                          <a:latin typeface="Titillium Web" pitchFamily="2" charset="77"/>
                        </a:rPr>
                        <a:t>55 €</a:t>
                      </a:r>
                    </a:p>
                  </a:txBody>
                  <a:tcPr marL="71310" marR="71310" marT="35655" marB="35655" anchor="ctr"/>
                </a:tc>
                <a:extLst>
                  <a:ext uri="{0D108BD9-81ED-4DB2-BD59-A6C34878D82A}">
                    <a16:rowId xmlns:a16="http://schemas.microsoft.com/office/drawing/2014/main" val="1877953017"/>
                  </a:ext>
                </a:extLst>
              </a:tr>
            </a:tbl>
          </a:graphicData>
        </a:graphic>
      </p:graphicFrame>
      <p:sp>
        <p:nvSpPr>
          <p:cNvPr id="4" name="Textplatzhalter 18">
            <a:extLst>
              <a:ext uri="{FF2B5EF4-FFF2-40B4-BE49-F238E27FC236}">
                <a16:creationId xmlns:a16="http://schemas.microsoft.com/office/drawing/2014/main" id="{9FCA24F6-0BBE-B369-CEAB-6ADCCB6EFB00}"/>
              </a:ext>
            </a:extLst>
          </p:cNvPr>
          <p:cNvSpPr txBox="1">
            <a:spLocks/>
          </p:cNvSpPr>
          <p:nvPr/>
        </p:nvSpPr>
        <p:spPr>
          <a:xfrm>
            <a:off x="6396630" y="6385594"/>
            <a:ext cx="4762516" cy="3109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400" dirty="0" err="1">
                <a:solidFill>
                  <a:srgbClr val="2A498F"/>
                </a:solidFill>
                <a:latin typeface="Titillium Web" pitchFamily="2" charset="77"/>
              </a:rPr>
              <a:t>www.marketingtag-ost.de</a:t>
            </a:r>
            <a:endParaRPr lang="de-DE" sz="1400" dirty="0">
              <a:solidFill>
                <a:srgbClr val="2A498F"/>
              </a:solidFill>
              <a:latin typeface="Titillium Web" pitchFamily="2" charset="77"/>
            </a:endParaRPr>
          </a:p>
        </p:txBody>
      </p:sp>
      <p:pic>
        <p:nvPicPr>
          <p:cNvPr id="26" name="Grafik 25" descr="Ein Bild, das Tisch, Mobiliar, Gebäude, Im Haus enthält.&#10;&#10;KI-generierte Inhalte können fehlerhaft sein.">
            <a:extLst>
              <a:ext uri="{FF2B5EF4-FFF2-40B4-BE49-F238E27FC236}">
                <a16:creationId xmlns:a16="http://schemas.microsoft.com/office/drawing/2014/main" id="{82D1D684-147E-C8A1-3031-ADB31FED3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017" y="0"/>
            <a:ext cx="3239056" cy="3239056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62744314-C9BF-8DFC-107A-CED09F22F4A1}"/>
              </a:ext>
            </a:extLst>
          </p:cNvPr>
          <p:cNvSpPr txBox="1">
            <a:spLocks/>
          </p:cNvSpPr>
          <p:nvPr/>
        </p:nvSpPr>
        <p:spPr>
          <a:xfrm>
            <a:off x="6532141" y="2141914"/>
            <a:ext cx="3656356" cy="7855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bg1"/>
                </a:solidFill>
                <a:latin typeface="Titillium Web" pitchFamily="2" charset="77"/>
              </a:rPr>
              <a:t>LEIPZIG</a:t>
            </a:r>
          </a:p>
        </p:txBody>
      </p:sp>
      <p:sp>
        <p:nvSpPr>
          <p:cNvPr id="30" name="Untertitel 2">
            <a:extLst>
              <a:ext uri="{FF2B5EF4-FFF2-40B4-BE49-F238E27FC236}">
                <a16:creationId xmlns:a16="http://schemas.microsoft.com/office/drawing/2014/main" id="{8311D868-E0BA-BA81-4B75-D9EF0DEB7293}"/>
              </a:ext>
            </a:extLst>
          </p:cNvPr>
          <p:cNvSpPr txBox="1">
            <a:spLocks/>
          </p:cNvSpPr>
          <p:nvPr/>
        </p:nvSpPr>
        <p:spPr>
          <a:xfrm>
            <a:off x="6532142" y="2866765"/>
            <a:ext cx="4271271" cy="584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 dirty="0">
                <a:solidFill>
                  <a:schemeClr val="bg1"/>
                </a:solidFill>
                <a:latin typeface="Titillium Web" pitchFamily="2" charset="77"/>
              </a:rPr>
              <a:t>Die Metropole Mitteldeutschlands</a:t>
            </a:r>
          </a:p>
        </p:txBody>
      </p:sp>
    </p:spTree>
    <p:extLst>
      <p:ext uri="{BB962C8B-B14F-4D97-AF65-F5344CB8AC3E}">
        <p14:creationId xmlns:p14="http://schemas.microsoft.com/office/powerpoint/2010/main" val="1083322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C878-FA15-56A9-6376-972EBEF1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0D269DB-CC75-F610-70AE-3237C446A93F}"/>
              </a:ext>
            </a:extLst>
          </p:cNvPr>
          <p:cNvSpPr/>
          <p:nvPr/>
        </p:nvSpPr>
        <p:spPr>
          <a:xfrm>
            <a:off x="239949" y="221163"/>
            <a:ext cx="11712102" cy="6443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Kleidung, Person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FAF1A26A-6772-5116-48C5-E46439ECFD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5" b="8807"/>
          <a:stretch>
            <a:fillRect/>
          </a:stretch>
        </p:blipFill>
        <p:spPr>
          <a:xfrm>
            <a:off x="245868" y="221164"/>
            <a:ext cx="5800342" cy="344447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36A144-2726-4FC5-D18F-CE6ABDA7A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305" y="4033306"/>
            <a:ext cx="4690730" cy="2165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b="1" dirty="0">
                <a:solidFill>
                  <a:srgbClr val="2A498F"/>
                </a:solidFill>
                <a:effectLst/>
                <a:latin typeface="Titillium Web" pitchFamily="2" charset="77"/>
              </a:rPr>
              <a:t>MARKETINGTAG OST</a:t>
            </a:r>
            <a:endParaRPr lang="de-DE" sz="1600" b="1" dirty="0">
              <a:solidFill>
                <a:srgbClr val="2A498F"/>
              </a:solidFill>
              <a:effectLst/>
              <a:latin typeface="Titillium Web" pitchFamily="2" charset="77"/>
            </a:endParaRPr>
          </a:p>
          <a:p>
            <a:pPr>
              <a:buFont typeface="Wingdings" pitchFamily="2" charset="2"/>
              <a:buChar char="Ø"/>
            </a:pPr>
            <a:r>
              <a:rPr lang="de-DE" sz="1600" dirty="0">
                <a:solidFill>
                  <a:srgbClr val="2A498F"/>
                </a:solidFill>
                <a:effectLst/>
                <a:latin typeface="Titillium Web" pitchFamily="2" charset="77"/>
              </a:rPr>
              <a:t>Marketing Professionals der Region Ost</a:t>
            </a:r>
          </a:p>
          <a:p>
            <a:pPr>
              <a:buFont typeface="Wingdings" pitchFamily="2" charset="2"/>
              <a:buChar char="Ø"/>
            </a:pPr>
            <a:r>
              <a:rPr lang="de-DE" sz="1600" dirty="0">
                <a:solidFill>
                  <a:srgbClr val="2A498F"/>
                </a:solidFill>
                <a:effectLst/>
                <a:latin typeface="Titillium Web" pitchFamily="2" charset="77"/>
              </a:rPr>
              <a:t>Kommunale Institutionen </a:t>
            </a:r>
          </a:p>
          <a:p>
            <a:pPr>
              <a:buFont typeface="Wingdings" pitchFamily="2" charset="2"/>
              <a:buChar char="Ø"/>
            </a:pPr>
            <a:r>
              <a:rPr lang="de-DE" sz="1600" dirty="0">
                <a:solidFill>
                  <a:srgbClr val="2A498F"/>
                </a:solidFill>
                <a:effectLst/>
                <a:latin typeface="Titillium Web" pitchFamily="2" charset="77"/>
              </a:rPr>
              <a:t>Unternehmen </a:t>
            </a:r>
          </a:p>
          <a:p>
            <a:pPr>
              <a:buFont typeface="Wingdings" pitchFamily="2" charset="2"/>
              <a:buChar char="Ø"/>
            </a:pPr>
            <a:r>
              <a:rPr lang="de-DE" sz="1600" dirty="0">
                <a:solidFill>
                  <a:srgbClr val="2A498F"/>
                </a:solidFill>
                <a:effectLst/>
                <a:latin typeface="Titillium Web" pitchFamily="2" charset="77"/>
              </a:rPr>
              <a:t>Mitglieder und Gäste der lokalen Clubs</a:t>
            </a:r>
          </a:p>
          <a:p>
            <a:pPr>
              <a:buFont typeface="Wingdings" pitchFamily="2" charset="2"/>
              <a:buChar char="ü"/>
            </a:pPr>
            <a:endParaRPr lang="de-DE" sz="1600" dirty="0">
              <a:solidFill>
                <a:srgbClr val="2A498F"/>
              </a:solidFill>
              <a:effectLst/>
              <a:latin typeface="Titillium Web" pitchFamily="2" charset="77"/>
            </a:endParaRPr>
          </a:p>
          <a:p>
            <a:pPr marL="0" indent="0">
              <a:buNone/>
            </a:pPr>
            <a:endParaRPr lang="de-DE" sz="1600" dirty="0">
              <a:solidFill>
                <a:srgbClr val="2A498F"/>
              </a:solidFill>
              <a:effectLst/>
              <a:latin typeface="Titillium Web" pitchFamily="2" charset="77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679EF9-21A8-AA93-D506-8358F419D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034"/>
          <a:stretch/>
        </p:blipFill>
        <p:spPr>
          <a:xfrm>
            <a:off x="5691892" y="3375124"/>
            <a:ext cx="6260159" cy="328942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9395360-D9FC-0A39-C7E7-D227997A430A}"/>
              </a:ext>
            </a:extLst>
          </p:cNvPr>
          <p:cNvSpPr txBox="1"/>
          <p:nvPr/>
        </p:nvSpPr>
        <p:spPr>
          <a:xfrm>
            <a:off x="6386112" y="626269"/>
            <a:ext cx="449955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400" b="1" dirty="0">
                <a:solidFill>
                  <a:srgbClr val="2A498F"/>
                </a:solidFill>
                <a:latin typeface="Titillium Web" pitchFamily="2" charset="77"/>
              </a:rPr>
              <a:t>VOLLES PROGRAMM</a:t>
            </a:r>
            <a:endParaRPr lang="de-DE" sz="1600" b="1" dirty="0">
              <a:solidFill>
                <a:srgbClr val="2A498F"/>
              </a:solidFill>
              <a:effectLst/>
              <a:latin typeface="Titillium Web" pitchFamily="2" charset="7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1600" dirty="0">
                <a:solidFill>
                  <a:srgbClr val="2A498F"/>
                </a:solidFill>
                <a:effectLst/>
                <a:latin typeface="Titillium Web" pitchFamily="2" charset="77"/>
              </a:rPr>
              <a:t>Impulsvorträge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1600" dirty="0">
                <a:solidFill>
                  <a:srgbClr val="2A498F"/>
                </a:solidFill>
                <a:effectLst/>
                <a:latin typeface="Titillium Web" pitchFamily="2" charset="77"/>
              </a:rPr>
              <a:t>Deep Dives für Profis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1600" dirty="0">
                <a:solidFill>
                  <a:srgbClr val="2A498F"/>
                </a:solidFill>
                <a:effectLst/>
                <a:latin typeface="Titillium Web" pitchFamily="2" charset="77"/>
              </a:rPr>
              <a:t>Workshops für Starter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1600" dirty="0">
                <a:solidFill>
                  <a:srgbClr val="2A498F"/>
                </a:solidFill>
                <a:latin typeface="Titillium Web" pitchFamily="2" charset="77"/>
              </a:rPr>
              <a:t>Woman Empowerment</a:t>
            </a:r>
            <a:endParaRPr lang="de-DE" sz="1600" dirty="0">
              <a:solidFill>
                <a:srgbClr val="2A498F"/>
              </a:solidFill>
              <a:effectLst/>
              <a:latin typeface="Titillium Web" pitchFamily="2" charset="7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1600" dirty="0">
                <a:solidFill>
                  <a:srgbClr val="2A498F"/>
                </a:solidFill>
                <a:effectLst/>
                <a:latin typeface="Titillium Web" pitchFamily="2" charset="77"/>
              </a:rPr>
              <a:t>Netzwerken, Award &amp; Party</a:t>
            </a:r>
            <a:endParaRPr lang="de-DE" sz="1600" dirty="0">
              <a:solidFill>
                <a:srgbClr val="2A498F"/>
              </a:solidFill>
              <a:effectLst/>
              <a:latin typeface="Alright Sans Ultra" pitchFamily="2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47D01C5-3065-7946-0263-21B0EA389EAC}"/>
              </a:ext>
            </a:extLst>
          </p:cNvPr>
          <p:cNvSpPr txBox="1">
            <a:spLocks/>
          </p:cNvSpPr>
          <p:nvPr/>
        </p:nvSpPr>
        <p:spPr>
          <a:xfrm>
            <a:off x="802980" y="2454685"/>
            <a:ext cx="3656356" cy="7855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bg1"/>
                </a:solidFill>
                <a:latin typeface="Titillium Web" pitchFamily="2" charset="77"/>
              </a:rPr>
              <a:t>ZIELGRUPPE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4CB2C4E3-8547-E531-E1A3-9F4E55E14C31}"/>
              </a:ext>
            </a:extLst>
          </p:cNvPr>
          <p:cNvSpPr txBox="1">
            <a:spLocks/>
          </p:cNvSpPr>
          <p:nvPr/>
        </p:nvSpPr>
        <p:spPr>
          <a:xfrm>
            <a:off x="802981" y="3179536"/>
            <a:ext cx="4271271" cy="584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 dirty="0">
                <a:solidFill>
                  <a:schemeClr val="bg1"/>
                </a:solidFill>
                <a:latin typeface="Titillium Web" pitchFamily="2" charset="77"/>
              </a:rPr>
              <a:t>MARKETERS &amp; NACHWUCHS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A4B1E8E-8CB4-5081-9B3C-E079FF5F768D}"/>
              </a:ext>
            </a:extLst>
          </p:cNvPr>
          <p:cNvSpPr/>
          <p:nvPr/>
        </p:nvSpPr>
        <p:spPr>
          <a:xfrm>
            <a:off x="4859078" y="3365202"/>
            <a:ext cx="2987750" cy="3299348"/>
          </a:xfrm>
          <a:prstGeom prst="rect">
            <a:avLst/>
          </a:prstGeom>
          <a:solidFill>
            <a:srgbClr val="2A49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7D50E1F-A460-D1C6-D6CE-D1677B56D4F0}"/>
              </a:ext>
            </a:extLst>
          </p:cNvPr>
          <p:cNvSpPr txBox="1"/>
          <p:nvPr/>
        </p:nvSpPr>
        <p:spPr>
          <a:xfrm>
            <a:off x="5074252" y="4234729"/>
            <a:ext cx="2623720" cy="2232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400" b="1" dirty="0">
                <a:solidFill>
                  <a:schemeClr val="bg1"/>
                </a:solidFill>
                <a:effectLst/>
                <a:latin typeface="Titillium Web" pitchFamily="2" charset="77"/>
              </a:rPr>
              <a:t>BUNDESVERBAND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chemeClr val="bg1"/>
                </a:solidFill>
                <a:effectLst/>
                <a:latin typeface="Titillium Web" pitchFamily="2" charset="77"/>
              </a:rPr>
              <a:t>Plattform der deutschen Marketingbranche</a:t>
            </a:r>
          </a:p>
          <a:p>
            <a:pPr>
              <a:lnSpc>
                <a:spcPct val="150000"/>
              </a:lnSpc>
            </a:pPr>
            <a:endParaRPr lang="de-DE" sz="1400" dirty="0">
              <a:solidFill>
                <a:schemeClr val="bg1"/>
              </a:solidFill>
              <a:effectLst/>
              <a:latin typeface="Titillium Web" pitchFamily="2" charset="77"/>
            </a:endParaRP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bg1"/>
                </a:solidFill>
                <a:effectLst/>
                <a:latin typeface="Titillium Web" pitchFamily="2" charset="77"/>
              </a:rPr>
              <a:t>12.000 Marketer </a:t>
            </a:r>
            <a:br>
              <a:rPr lang="de-DE" sz="1400" dirty="0">
                <a:solidFill>
                  <a:schemeClr val="bg1"/>
                </a:solidFill>
                <a:effectLst/>
                <a:latin typeface="Titillium Web" pitchFamily="2" charset="77"/>
              </a:rPr>
            </a:br>
            <a:r>
              <a:rPr lang="de-DE" sz="1400" dirty="0">
                <a:solidFill>
                  <a:schemeClr val="bg1"/>
                </a:solidFill>
                <a:effectLst/>
                <a:latin typeface="Titillium Web" pitchFamily="2" charset="77"/>
              </a:rPr>
              <a:t>60 regionale Clubs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" name="Textplatzhalter 18">
            <a:extLst>
              <a:ext uri="{FF2B5EF4-FFF2-40B4-BE49-F238E27FC236}">
                <a16:creationId xmlns:a16="http://schemas.microsoft.com/office/drawing/2014/main" id="{F4879367-7DF5-DAAF-1AC3-9EFBE2E34F3A}"/>
              </a:ext>
            </a:extLst>
          </p:cNvPr>
          <p:cNvSpPr txBox="1">
            <a:spLocks/>
          </p:cNvSpPr>
          <p:nvPr/>
        </p:nvSpPr>
        <p:spPr>
          <a:xfrm>
            <a:off x="10341628" y="2795169"/>
            <a:ext cx="1227341" cy="322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de-DE" sz="1200" dirty="0">
                <a:solidFill>
                  <a:srgbClr val="2A498F"/>
                </a:solidFill>
                <a:latin typeface="Titillium Web" pitchFamily="2" charset="77"/>
              </a:rPr>
              <a:t>Zum Programm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F2E3ED-DD6C-D2FE-0E60-F03AA6E53A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400" t="31008" r="45836" b="52391"/>
          <a:stretch/>
        </p:blipFill>
        <p:spPr>
          <a:xfrm>
            <a:off x="10341629" y="1623563"/>
            <a:ext cx="1227340" cy="1213286"/>
          </a:xfrm>
          <a:prstGeom prst="rect">
            <a:avLst/>
          </a:prstGeom>
        </p:spPr>
      </p:pic>
      <p:pic>
        <p:nvPicPr>
          <p:cNvPr id="10" name="Grafik 9" descr="Ein Bild, das Text, Schrif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96B266C9-6092-8286-D0ED-D15E2B87F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771" y="3632781"/>
            <a:ext cx="1851392" cy="472696"/>
          </a:xfrm>
          <a:prstGeom prst="rect">
            <a:avLst/>
          </a:prstGeom>
        </p:spPr>
      </p:pic>
      <p:pic>
        <p:nvPicPr>
          <p:cNvPr id="15" name="Grafik 14" descr="Ein Bild, das Kleidung, Person, Menschliches Gesicht, Menschen enthält.&#10;&#10;KI-generierte Inhalte können fehlerhaft sein.">
            <a:extLst>
              <a:ext uri="{FF2B5EF4-FFF2-40B4-BE49-F238E27FC236}">
                <a16:creationId xmlns:a16="http://schemas.microsoft.com/office/drawing/2014/main" id="{A9747AC5-5393-D963-59E9-2198EFE607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836"/>
          <a:stretch>
            <a:fillRect/>
          </a:stretch>
        </p:blipFill>
        <p:spPr>
          <a:xfrm>
            <a:off x="7846828" y="3353883"/>
            <a:ext cx="4112677" cy="33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07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0BC7FAB8-E94A-799F-67E1-2773E89EB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04CA86D-9810-44F9-E183-AC26144D7E97}"/>
              </a:ext>
            </a:extLst>
          </p:cNvPr>
          <p:cNvSpPr/>
          <p:nvPr/>
        </p:nvSpPr>
        <p:spPr>
          <a:xfrm>
            <a:off x="9335589" y="0"/>
            <a:ext cx="2340344" cy="6858000"/>
          </a:xfrm>
          <a:prstGeom prst="rect">
            <a:avLst/>
          </a:prstGeom>
          <a:gradFill flip="none" rotWithShape="1">
            <a:gsLst>
              <a:gs pos="0">
                <a:srgbClr val="2A498F">
                  <a:shade val="30000"/>
                  <a:satMod val="115000"/>
                </a:srgbClr>
              </a:gs>
              <a:gs pos="50000">
                <a:srgbClr val="2A498F">
                  <a:shade val="67500"/>
                  <a:satMod val="115000"/>
                </a:srgbClr>
              </a:gs>
              <a:gs pos="100000">
                <a:srgbClr val="2A498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C5315D5-D04C-C43D-CEAB-18ACC93C218A}"/>
              </a:ext>
            </a:extLst>
          </p:cNvPr>
          <p:cNvSpPr txBox="1">
            <a:spLocks/>
          </p:cNvSpPr>
          <p:nvPr/>
        </p:nvSpPr>
        <p:spPr>
          <a:xfrm>
            <a:off x="611466" y="83970"/>
            <a:ext cx="6063653" cy="819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bg1"/>
                </a:solidFill>
                <a:latin typeface="Titillium Web" pitchFamily="2" charset="77"/>
              </a:rPr>
              <a:t>SPONSOREN &amp; PARTNER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B59AA28-485C-00DE-1DC7-EBEEAF120676}"/>
              </a:ext>
            </a:extLst>
          </p:cNvPr>
          <p:cNvSpPr txBox="1">
            <a:spLocks/>
          </p:cNvSpPr>
          <p:nvPr/>
        </p:nvSpPr>
        <p:spPr>
          <a:xfrm>
            <a:off x="611466" y="901963"/>
            <a:ext cx="5153230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 dirty="0">
                <a:solidFill>
                  <a:schemeClr val="bg1"/>
                </a:solidFill>
                <a:latin typeface="Titillium Web" pitchFamily="2" charset="77"/>
              </a:rPr>
              <a:t>SICHTBARKEIT &amp; RELEVANZ FÜR IHR UNTERNEHMEN</a:t>
            </a:r>
          </a:p>
        </p:txBody>
      </p:sp>
      <p:sp>
        <p:nvSpPr>
          <p:cNvPr id="8" name="Inhaltsplatzhalter 12">
            <a:extLst>
              <a:ext uri="{FF2B5EF4-FFF2-40B4-BE49-F238E27FC236}">
                <a16:creationId xmlns:a16="http://schemas.microsoft.com/office/drawing/2014/main" id="{305D5DD3-871C-C444-9913-2F5345283270}"/>
              </a:ext>
            </a:extLst>
          </p:cNvPr>
          <p:cNvSpPr txBox="1">
            <a:spLocks/>
          </p:cNvSpPr>
          <p:nvPr/>
        </p:nvSpPr>
        <p:spPr>
          <a:xfrm>
            <a:off x="8438424" y="2792308"/>
            <a:ext cx="2839722" cy="640515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chemeClr val="bg1"/>
                </a:solidFill>
                <a:latin typeface="Titillium Web SemiBold" pitchFamily="2" charset="77"/>
              </a:rPr>
              <a:t>1.000 Euro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5891DA7-9574-8570-972E-512AB97F42D5}"/>
              </a:ext>
            </a:extLst>
          </p:cNvPr>
          <p:cNvSpPr txBox="1"/>
          <p:nvPr/>
        </p:nvSpPr>
        <p:spPr>
          <a:xfrm>
            <a:off x="612908" y="2792308"/>
            <a:ext cx="6586348" cy="67129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Titillium Web SemiBold" pitchFamily="2" charset="77"/>
                <a:cs typeface="Calibri" panose="020F0502020204030204" pitchFamily="34" charset="0"/>
              </a:rPr>
              <a:t>Kommunikationspartner</a:t>
            </a:r>
          </a:p>
        </p:txBody>
      </p:sp>
      <p:sp>
        <p:nvSpPr>
          <p:cNvPr id="10" name="Inhaltsplatzhalter 12">
            <a:extLst>
              <a:ext uri="{FF2B5EF4-FFF2-40B4-BE49-F238E27FC236}">
                <a16:creationId xmlns:a16="http://schemas.microsoft.com/office/drawing/2014/main" id="{EFCB66B6-F882-7D0D-9FBF-41A23031C173}"/>
              </a:ext>
            </a:extLst>
          </p:cNvPr>
          <p:cNvSpPr txBox="1">
            <a:spLocks/>
          </p:cNvSpPr>
          <p:nvPr/>
        </p:nvSpPr>
        <p:spPr>
          <a:xfrm>
            <a:off x="8438423" y="2053324"/>
            <a:ext cx="2839722" cy="640515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chemeClr val="bg1"/>
                </a:solidFill>
                <a:latin typeface="Titillium Web SemiBold" pitchFamily="2" charset="77"/>
              </a:rPr>
              <a:t>5.000 Euro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E52816B-7B60-C077-B306-701DA3094EED}"/>
              </a:ext>
            </a:extLst>
          </p:cNvPr>
          <p:cNvSpPr txBox="1"/>
          <p:nvPr/>
        </p:nvSpPr>
        <p:spPr>
          <a:xfrm>
            <a:off x="612908" y="2053324"/>
            <a:ext cx="6586348" cy="67129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Titillium Web SemiBold" pitchFamily="2" charset="77"/>
                <a:cs typeface="Calibri" panose="020F0502020204030204" pitchFamily="34" charset="0"/>
              </a:rPr>
              <a:t>Hauptsponsoren</a:t>
            </a:r>
          </a:p>
        </p:txBody>
      </p:sp>
      <p:sp>
        <p:nvSpPr>
          <p:cNvPr id="12" name="Inhaltsplatzhalter 12">
            <a:extLst>
              <a:ext uri="{FF2B5EF4-FFF2-40B4-BE49-F238E27FC236}">
                <a16:creationId xmlns:a16="http://schemas.microsoft.com/office/drawing/2014/main" id="{114AB6F5-2CD7-C7F7-9408-B789D08B64C0}"/>
              </a:ext>
            </a:extLst>
          </p:cNvPr>
          <p:cNvSpPr txBox="1">
            <a:spLocks/>
          </p:cNvSpPr>
          <p:nvPr/>
        </p:nvSpPr>
        <p:spPr>
          <a:xfrm>
            <a:off x="8436982" y="4256143"/>
            <a:ext cx="2839722" cy="640515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chemeClr val="bg1"/>
                </a:solidFill>
                <a:latin typeface="Titillium Web SemiBold" pitchFamily="2" charset="77"/>
              </a:rPr>
              <a:t>2.000 Euro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2A3EA38-32E3-93B5-5963-12B96D22B1D8}"/>
              </a:ext>
            </a:extLst>
          </p:cNvPr>
          <p:cNvSpPr txBox="1"/>
          <p:nvPr/>
        </p:nvSpPr>
        <p:spPr>
          <a:xfrm>
            <a:off x="611466" y="4256143"/>
            <a:ext cx="6586348" cy="67129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Titillium Web SemiBold" pitchFamily="2" charset="77"/>
                <a:cs typeface="Calibri" panose="020F0502020204030204" pitchFamily="34" charset="0"/>
              </a:rPr>
              <a:t>Partner Abend Event mit AWARD Preisverleihung</a:t>
            </a:r>
          </a:p>
        </p:txBody>
      </p:sp>
      <p:sp>
        <p:nvSpPr>
          <p:cNvPr id="14" name="Inhaltsplatzhalter 12">
            <a:extLst>
              <a:ext uri="{FF2B5EF4-FFF2-40B4-BE49-F238E27FC236}">
                <a16:creationId xmlns:a16="http://schemas.microsoft.com/office/drawing/2014/main" id="{8780D981-23A9-65C6-0097-F1606D9D2D6B}"/>
              </a:ext>
            </a:extLst>
          </p:cNvPr>
          <p:cNvSpPr txBox="1">
            <a:spLocks/>
          </p:cNvSpPr>
          <p:nvPr/>
        </p:nvSpPr>
        <p:spPr>
          <a:xfrm>
            <a:off x="8436981" y="3517159"/>
            <a:ext cx="2839722" cy="640515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chemeClr val="bg1"/>
                </a:solidFill>
                <a:latin typeface="Titillium Web SemiBold" pitchFamily="2" charset="77"/>
              </a:rPr>
              <a:t>2.000 Euro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585F79E-13E3-156C-2D68-3202C561AD96}"/>
              </a:ext>
            </a:extLst>
          </p:cNvPr>
          <p:cNvSpPr txBox="1"/>
          <p:nvPr/>
        </p:nvSpPr>
        <p:spPr>
          <a:xfrm>
            <a:off x="611466" y="3517159"/>
            <a:ext cx="6586348" cy="67129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Titillium Web SemiBold" pitchFamily="2" charset="77"/>
                <a:cs typeface="Calibri" panose="020F0502020204030204" pitchFamily="34" charset="0"/>
              </a:rPr>
              <a:t>Partner Welcome Event</a:t>
            </a:r>
          </a:p>
        </p:txBody>
      </p:sp>
      <p:sp>
        <p:nvSpPr>
          <p:cNvPr id="16" name="Inhaltsplatzhalter 12">
            <a:extLst>
              <a:ext uri="{FF2B5EF4-FFF2-40B4-BE49-F238E27FC236}">
                <a16:creationId xmlns:a16="http://schemas.microsoft.com/office/drawing/2014/main" id="{A420C75C-DC4B-C37A-840E-C98E368BD4F8}"/>
              </a:ext>
            </a:extLst>
          </p:cNvPr>
          <p:cNvSpPr txBox="1">
            <a:spLocks/>
          </p:cNvSpPr>
          <p:nvPr/>
        </p:nvSpPr>
        <p:spPr>
          <a:xfrm>
            <a:off x="8436982" y="4995127"/>
            <a:ext cx="2839722" cy="640515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chemeClr val="bg1"/>
                </a:solidFill>
                <a:latin typeface="Titillium Web SemiBold" pitchFamily="2" charset="77"/>
              </a:rPr>
              <a:t>Sachwert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3E248C1-6590-93D7-C42F-FD74C7C0CD38}"/>
              </a:ext>
            </a:extLst>
          </p:cNvPr>
          <p:cNvSpPr txBox="1"/>
          <p:nvPr/>
        </p:nvSpPr>
        <p:spPr>
          <a:xfrm>
            <a:off x="611466" y="4995127"/>
            <a:ext cx="6586348" cy="67129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Titillium Web SemiBold" pitchFamily="2" charset="77"/>
                <a:cs typeface="Calibri" panose="020F0502020204030204" pitchFamily="34" charset="0"/>
              </a:rPr>
              <a:t>Sponsoring materielle Beteiligung</a:t>
            </a: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FC5DB171-E6CE-F7BA-352E-920C28B06B88}"/>
              </a:ext>
            </a:extLst>
          </p:cNvPr>
          <p:cNvSpPr txBox="1">
            <a:spLocks/>
          </p:cNvSpPr>
          <p:nvPr/>
        </p:nvSpPr>
        <p:spPr>
          <a:xfrm>
            <a:off x="9682721" y="429225"/>
            <a:ext cx="2422405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SPONSOREN</a:t>
            </a:r>
          </a:p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PARTNERSCHAFT</a:t>
            </a:r>
          </a:p>
        </p:txBody>
      </p:sp>
    </p:spTree>
    <p:extLst>
      <p:ext uri="{BB962C8B-B14F-4D97-AF65-F5344CB8AC3E}">
        <p14:creationId xmlns:p14="http://schemas.microsoft.com/office/powerpoint/2010/main" val="2126419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1204E-AA5C-5CEF-AC8C-EC573533D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94B278F9-CD7A-0CB6-FAD2-9BA8CC0468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050D3A7-1636-9452-ACA2-F627AF769F0A}"/>
              </a:ext>
            </a:extLst>
          </p:cNvPr>
          <p:cNvSpPr/>
          <p:nvPr/>
        </p:nvSpPr>
        <p:spPr>
          <a:xfrm>
            <a:off x="9335589" y="0"/>
            <a:ext cx="2340344" cy="6858000"/>
          </a:xfrm>
          <a:prstGeom prst="rect">
            <a:avLst/>
          </a:prstGeom>
          <a:gradFill flip="none" rotWithShape="1">
            <a:gsLst>
              <a:gs pos="0">
                <a:srgbClr val="2A498F">
                  <a:shade val="30000"/>
                  <a:satMod val="115000"/>
                </a:srgbClr>
              </a:gs>
              <a:gs pos="50000">
                <a:srgbClr val="2A498F">
                  <a:shade val="67500"/>
                  <a:satMod val="115000"/>
                </a:srgbClr>
              </a:gs>
              <a:gs pos="100000">
                <a:srgbClr val="2A498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0657A52-AC65-F50F-862E-35FF89855957}"/>
              </a:ext>
            </a:extLst>
          </p:cNvPr>
          <p:cNvSpPr txBox="1">
            <a:spLocks/>
          </p:cNvSpPr>
          <p:nvPr/>
        </p:nvSpPr>
        <p:spPr>
          <a:xfrm>
            <a:off x="611466" y="83970"/>
            <a:ext cx="6063653" cy="819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bg1"/>
                </a:solidFill>
                <a:latin typeface="Titillium Web" pitchFamily="2" charset="77"/>
              </a:rPr>
              <a:t>SPONSOREN &amp; PARTNER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3D213B76-0743-7AAB-ACFB-C31B95ED5CE3}"/>
              </a:ext>
            </a:extLst>
          </p:cNvPr>
          <p:cNvSpPr txBox="1">
            <a:spLocks/>
          </p:cNvSpPr>
          <p:nvPr/>
        </p:nvSpPr>
        <p:spPr>
          <a:xfrm>
            <a:off x="611466" y="901963"/>
            <a:ext cx="5153230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 dirty="0">
                <a:solidFill>
                  <a:schemeClr val="bg1"/>
                </a:solidFill>
                <a:latin typeface="Titillium Web" pitchFamily="2" charset="77"/>
              </a:rPr>
              <a:t>SEIEN SIE MIT ENGAGEMENT DABEI</a:t>
            </a:r>
          </a:p>
        </p:txBody>
      </p:sp>
      <p:sp>
        <p:nvSpPr>
          <p:cNvPr id="10" name="Inhaltsplatzhalter 12">
            <a:extLst>
              <a:ext uri="{FF2B5EF4-FFF2-40B4-BE49-F238E27FC236}">
                <a16:creationId xmlns:a16="http://schemas.microsoft.com/office/drawing/2014/main" id="{94240A60-72B0-5B65-F5B5-830A1EFA2FBB}"/>
              </a:ext>
            </a:extLst>
          </p:cNvPr>
          <p:cNvSpPr txBox="1">
            <a:spLocks/>
          </p:cNvSpPr>
          <p:nvPr/>
        </p:nvSpPr>
        <p:spPr>
          <a:xfrm>
            <a:off x="6675119" y="2053324"/>
            <a:ext cx="2839722" cy="640515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chemeClr val="bg1"/>
                </a:solidFill>
                <a:latin typeface="Titillium Web SemiBold" pitchFamily="2" charset="77"/>
              </a:rPr>
              <a:t>5.000 Euro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5943E6-4556-3473-2309-AEEBD7481FED}"/>
              </a:ext>
            </a:extLst>
          </p:cNvPr>
          <p:cNvSpPr txBox="1"/>
          <p:nvPr/>
        </p:nvSpPr>
        <p:spPr>
          <a:xfrm>
            <a:off x="612908" y="2053324"/>
            <a:ext cx="6586348" cy="67129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Titillium Web SemiBold" pitchFamily="2" charset="77"/>
                <a:cs typeface="Calibri" panose="020F0502020204030204" pitchFamily="34" charset="0"/>
              </a:rPr>
              <a:t>Hauptsponsor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398D5A6-4F29-7167-F877-0E124814B53E}"/>
              </a:ext>
            </a:extLst>
          </p:cNvPr>
          <p:cNvSpPr txBox="1"/>
          <p:nvPr/>
        </p:nvSpPr>
        <p:spPr>
          <a:xfrm>
            <a:off x="611466" y="2969837"/>
            <a:ext cx="6586348" cy="251795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Zwei Freikarten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Logo auf allen Event-Materialien &amp; der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latin typeface="Helvetica" pitchFamily="2" charset="0"/>
              </a:rPr>
              <a:t>Ihr Marketing-</a:t>
            </a: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Workshop auf dem Marketing </a:t>
            </a:r>
            <a:r>
              <a:rPr lang="de-DE" sz="2000" dirty="0">
                <a:solidFill>
                  <a:srgbClr val="FFFFFF"/>
                </a:solidFill>
                <a:latin typeface="Helvetica" pitchFamily="2" charset="0"/>
              </a:rPr>
              <a:t>F</a:t>
            </a: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estival oder Ihre Präsentation einer zentralen Veranstaltung des Marketing Tag Ost – Ihre Marke im Fokus</a:t>
            </a:r>
            <a:endParaRPr lang="de-DE" sz="2000" dirty="0">
              <a:solidFill>
                <a:srgbClr val="FFFFFF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Networking im Überfluss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F6C15E0-B7E0-70F2-B040-405326A028C2}"/>
              </a:ext>
            </a:extLst>
          </p:cNvPr>
          <p:cNvSpPr txBox="1"/>
          <p:nvPr/>
        </p:nvSpPr>
        <p:spPr>
          <a:xfrm>
            <a:off x="5315737" y="2290450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FFFF"/>
                </a:solidFill>
                <a:effectLst/>
                <a:latin typeface="Helvetica" pitchFamily="2" charset="0"/>
              </a:rPr>
              <a:t>* zzgl. </a:t>
            </a:r>
            <a:r>
              <a:rPr lang="de-DE" sz="1400" dirty="0" err="1">
                <a:solidFill>
                  <a:srgbClr val="FFFFFF"/>
                </a:solidFill>
                <a:effectLst/>
                <a:latin typeface="Helvetica" pitchFamily="2" charset="0"/>
              </a:rPr>
              <a:t>MwSt</a:t>
            </a:r>
            <a:endParaRPr lang="de-DE" sz="1400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AC180B2D-1DC9-4D1D-CD0C-0383E01D49DC}"/>
              </a:ext>
            </a:extLst>
          </p:cNvPr>
          <p:cNvSpPr txBox="1">
            <a:spLocks/>
          </p:cNvSpPr>
          <p:nvPr/>
        </p:nvSpPr>
        <p:spPr>
          <a:xfrm>
            <a:off x="9682721" y="429225"/>
            <a:ext cx="2422405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SPONSOREN</a:t>
            </a:r>
          </a:p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PARTNERSCHAFT</a:t>
            </a:r>
          </a:p>
        </p:txBody>
      </p:sp>
      <p:pic>
        <p:nvPicPr>
          <p:cNvPr id="9" name="Grafik 8" descr="Ein Bild, das Text, Tür, Buch, Poster enthält.&#10;&#10;KI-generierte Inhalte können fehlerhaft sein.">
            <a:extLst>
              <a:ext uri="{FF2B5EF4-FFF2-40B4-BE49-F238E27FC236}">
                <a16:creationId xmlns:a16="http://schemas.microsoft.com/office/drawing/2014/main" id="{BF03FA6E-8A5D-AF84-D99A-A40E6EB09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589" y="2969837"/>
            <a:ext cx="2369773" cy="31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68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AB5BF-0A5F-A515-0365-A33A86606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F27549BE-5B47-5A68-52EF-DA6FE3BDC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CB3239C-3128-B6F4-7DC2-2966FCBF303A}"/>
              </a:ext>
            </a:extLst>
          </p:cNvPr>
          <p:cNvSpPr/>
          <p:nvPr/>
        </p:nvSpPr>
        <p:spPr>
          <a:xfrm>
            <a:off x="9335589" y="0"/>
            <a:ext cx="2340344" cy="6858000"/>
          </a:xfrm>
          <a:prstGeom prst="rect">
            <a:avLst/>
          </a:prstGeom>
          <a:gradFill flip="none" rotWithShape="1">
            <a:gsLst>
              <a:gs pos="0">
                <a:srgbClr val="2A498F">
                  <a:shade val="30000"/>
                  <a:satMod val="115000"/>
                </a:srgbClr>
              </a:gs>
              <a:gs pos="50000">
                <a:srgbClr val="2A498F">
                  <a:shade val="67500"/>
                  <a:satMod val="115000"/>
                </a:srgbClr>
              </a:gs>
              <a:gs pos="100000">
                <a:srgbClr val="2A498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CAA8332-E1C0-E0D7-8349-0D69DD11BBBC}"/>
              </a:ext>
            </a:extLst>
          </p:cNvPr>
          <p:cNvSpPr txBox="1">
            <a:spLocks/>
          </p:cNvSpPr>
          <p:nvPr/>
        </p:nvSpPr>
        <p:spPr>
          <a:xfrm>
            <a:off x="611466" y="83970"/>
            <a:ext cx="6063653" cy="819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bg1"/>
                </a:solidFill>
                <a:latin typeface="Titillium Web" pitchFamily="2" charset="77"/>
              </a:rPr>
              <a:t>SPONSOREN &amp; PARTNER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240D39D7-9DEB-AEDE-6C5F-11A147CAD51C}"/>
              </a:ext>
            </a:extLst>
          </p:cNvPr>
          <p:cNvSpPr txBox="1">
            <a:spLocks/>
          </p:cNvSpPr>
          <p:nvPr/>
        </p:nvSpPr>
        <p:spPr>
          <a:xfrm>
            <a:off x="611466" y="901963"/>
            <a:ext cx="5153230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 dirty="0">
                <a:solidFill>
                  <a:schemeClr val="bg1"/>
                </a:solidFill>
                <a:latin typeface="Titillium Web" pitchFamily="2" charset="77"/>
              </a:rPr>
              <a:t>SEIEN SIE MIT ENGAGEMENT DABEI</a:t>
            </a:r>
          </a:p>
        </p:txBody>
      </p:sp>
      <p:sp>
        <p:nvSpPr>
          <p:cNvPr id="10" name="Inhaltsplatzhalter 12">
            <a:extLst>
              <a:ext uri="{FF2B5EF4-FFF2-40B4-BE49-F238E27FC236}">
                <a16:creationId xmlns:a16="http://schemas.microsoft.com/office/drawing/2014/main" id="{0C5E8A39-6310-4EB4-1599-6F8AF0F5A128}"/>
              </a:ext>
            </a:extLst>
          </p:cNvPr>
          <p:cNvSpPr txBox="1">
            <a:spLocks/>
          </p:cNvSpPr>
          <p:nvPr/>
        </p:nvSpPr>
        <p:spPr>
          <a:xfrm>
            <a:off x="6675119" y="2053324"/>
            <a:ext cx="2839722" cy="640515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chemeClr val="bg1"/>
                </a:solidFill>
                <a:latin typeface="Titillium Web SemiBold" pitchFamily="2" charset="77"/>
              </a:rPr>
              <a:t>1.000 Euro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FFA4BE1-14FE-1F44-1EC7-E65962D736F5}"/>
              </a:ext>
            </a:extLst>
          </p:cNvPr>
          <p:cNvSpPr txBox="1"/>
          <p:nvPr/>
        </p:nvSpPr>
        <p:spPr>
          <a:xfrm>
            <a:off x="612908" y="2053324"/>
            <a:ext cx="6586348" cy="67129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Titillium Web SemiBold" pitchFamily="2" charset="77"/>
                <a:cs typeface="Calibri" panose="020F0502020204030204" pitchFamily="34" charset="0"/>
              </a:rPr>
              <a:t>Kommunikationspartner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2F19C20-767C-E54B-76BF-4CF8A4DE748F}"/>
              </a:ext>
            </a:extLst>
          </p:cNvPr>
          <p:cNvSpPr txBox="1"/>
          <p:nvPr/>
        </p:nvSpPr>
        <p:spPr>
          <a:xfrm>
            <a:off x="611466" y="2969837"/>
            <a:ext cx="6586348" cy="159462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Eine Freikarte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Logo auf allen Event-Materialien &amp; der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Networking im Überfluss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A45C568-0883-909E-DB27-4AF0E5DF7CA3}"/>
              </a:ext>
            </a:extLst>
          </p:cNvPr>
          <p:cNvSpPr txBox="1"/>
          <p:nvPr/>
        </p:nvSpPr>
        <p:spPr>
          <a:xfrm>
            <a:off x="5315737" y="2290450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FFFF"/>
                </a:solidFill>
                <a:effectLst/>
                <a:latin typeface="Helvetica" pitchFamily="2" charset="0"/>
              </a:rPr>
              <a:t>* zzgl. </a:t>
            </a:r>
            <a:r>
              <a:rPr lang="de-DE" sz="1400" dirty="0" err="1">
                <a:solidFill>
                  <a:srgbClr val="FFFFFF"/>
                </a:solidFill>
                <a:effectLst/>
                <a:latin typeface="Helvetica" pitchFamily="2" charset="0"/>
              </a:rPr>
              <a:t>MwSt</a:t>
            </a:r>
            <a:endParaRPr lang="de-DE" sz="1400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93869ED3-2F8A-C926-B504-97F3A9F5BF1B}"/>
              </a:ext>
            </a:extLst>
          </p:cNvPr>
          <p:cNvSpPr txBox="1">
            <a:spLocks/>
          </p:cNvSpPr>
          <p:nvPr/>
        </p:nvSpPr>
        <p:spPr>
          <a:xfrm>
            <a:off x="9682721" y="429225"/>
            <a:ext cx="2422405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SPONSOREN</a:t>
            </a:r>
          </a:p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PARTNERSCHAFT</a:t>
            </a:r>
          </a:p>
        </p:txBody>
      </p:sp>
      <p:pic>
        <p:nvPicPr>
          <p:cNvPr id="9" name="Grafik 8" descr="Ein Bild, das Text, Tür, Buch, Poster enthält.&#10;&#10;KI-generierte Inhalte können fehlerhaft sein.">
            <a:extLst>
              <a:ext uri="{FF2B5EF4-FFF2-40B4-BE49-F238E27FC236}">
                <a16:creationId xmlns:a16="http://schemas.microsoft.com/office/drawing/2014/main" id="{E34D99F3-A5D2-410E-25D8-24896FA63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589" y="2969837"/>
            <a:ext cx="2369773" cy="31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54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0B8A7-F5AD-DB94-C9C5-F2F83FC71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0AC3606C-C822-7B13-0475-F0E3DF0B6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62131F8-4743-4216-979D-F64D06801D81}"/>
              </a:ext>
            </a:extLst>
          </p:cNvPr>
          <p:cNvSpPr/>
          <p:nvPr/>
        </p:nvSpPr>
        <p:spPr>
          <a:xfrm>
            <a:off x="9335589" y="0"/>
            <a:ext cx="2340344" cy="6858000"/>
          </a:xfrm>
          <a:prstGeom prst="rect">
            <a:avLst/>
          </a:prstGeom>
          <a:gradFill flip="none" rotWithShape="1">
            <a:gsLst>
              <a:gs pos="0">
                <a:srgbClr val="2A498F">
                  <a:shade val="30000"/>
                  <a:satMod val="115000"/>
                </a:srgbClr>
              </a:gs>
              <a:gs pos="50000">
                <a:srgbClr val="2A498F">
                  <a:shade val="67500"/>
                  <a:satMod val="115000"/>
                </a:srgbClr>
              </a:gs>
              <a:gs pos="100000">
                <a:srgbClr val="2A498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EC40A6A-9C02-8A7C-2B62-7FFE98539F2E}"/>
              </a:ext>
            </a:extLst>
          </p:cNvPr>
          <p:cNvSpPr txBox="1">
            <a:spLocks/>
          </p:cNvSpPr>
          <p:nvPr/>
        </p:nvSpPr>
        <p:spPr>
          <a:xfrm>
            <a:off x="611466" y="83970"/>
            <a:ext cx="6063653" cy="819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bg1"/>
                </a:solidFill>
                <a:latin typeface="Titillium Web" pitchFamily="2" charset="77"/>
              </a:rPr>
              <a:t>SPONSOREN &amp; PARTNER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367AC2F7-DDAC-6A1B-3C56-FE1C8F5EE721}"/>
              </a:ext>
            </a:extLst>
          </p:cNvPr>
          <p:cNvSpPr txBox="1">
            <a:spLocks/>
          </p:cNvSpPr>
          <p:nvPr/>
        </p:nvSpPr>
        <p:spPr>
          <a:xfrm>
            <a:off x="611466" y="901963"/>
            <a:ext cx="5153230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 dirty="0">
                <a:solidFill>
                  <a:schemeClr val="bg1"/>
                </a:solidFill>
                <a:latin typeface="Titillium Web" pitchFamily="2" charset="77"/>
              </a:rPr>
              <a:t>SEIEN SIE MIT ENGAGEMENT DABEI</a:t>
            </a:r>
          </a:p>
        </p:txBody>
      </p:sp>
      <p:sp>
        <p:nvSpPr>
          <p:cNvPr id="10" name="Inhaltsplatzhalter 12">
            <a:extLst>
              <a:ext uri="{FF2B5EF4-FFF2-40B4-BE49-F238E27FC236}">
                <a16:creationId xmlns:a16="http://schemas.microsoft.com/office/drawing/2014/main" id="{E38452E2-B11E-1202-71EF-A363D894CB73}"/>
              </a:ext>
            </a:extLst>
          </p:cNvPr>
          <p:cNvSpPr txBox="1">
            <a:spLocks/>
          </p:cNvSpPr>
          <p:nvPr/>
        </p:nvSpPr>
        <p:spPr>
          <a:xfrm>
            <a:off x="6675119" y="2053324"/>
            <a:ext cx="2839722" cy="640515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72000" tIns="72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chemeClr val="bg1"/>
                </a:solidFill>
                <a:latin typeface="Titillium Web SemiBold" pitchFamily="2" charset="77"/>
              </a:rPr>
              <a:t>2.000 Euro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A83CDB-60CA-E943-931E-8BDE4B8F7F5A}"/>
              </a:ext>
            </a:extLst>
          </p:cNvPr>
          <p:cNvSpPr txBox="1"/>
          <p:nvPr/>
        </p:nvSpPr>
        <p:spPr>
          <a:xfrm>
            <a:off x="612908" y="2053324"/>
            <a:ext cx="6586348" cy="67129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Titillium Web SemiBold" pitchFamily="2" charset="77"/>
                <a:cs typeface="Calibri" panose="020F0502020204030204" pitchFamily="34" charset="0"/>
              </a:rPr>
              <a:t>Partner Welcome Event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CC08544-DCD1-E2F7-B7AB-F000F675398C}"/>
              </a:ext>
            </a:extLst>
          </p:cNvPr>
          <p:cNvSpPr txBox="1"/>
          <p:nvPr/>
        </p:nvSpPr>
        <p:spPr>
          <a:xfrm>
            <a:off x="611466" y="2969837"/>
            <a:ext cx="6586348" cy="2517952"/>
          </a:xfrm>
          <a:prstGeom prst="rect">
            <a:avLst/>
          </a:prstGeom>
          <a:solidFill>
            <a:srgbClr val="2A498F">
              <a:alpha val="40000"/>
            </a:srgbClr>
          </a:solidFill>
        </p:spPr>
        <p:txBody>
          <a:bodyPr wrap="square" lIns="180000" tIns="180000" rIns="180000" bIns="180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Eine Freikarten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Logo auf allen Event-Materialien &amp; der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Branding vor Ort mit euren Roll-</a:t>
            </a:r>
            <a:r>
              <a:rPr lang="de-DE" sz="2000" dirty="0" err="1">
                <a:solidFill>
                  <a:srgbClr val="FFFFFF"/>
                </a:solidFill>
                <a:effectLst/>
                <a:latin typeface="Helvetica" pitchFamily="2" charset="0"/>
              </a:rPr>
              <a:t>Ups</a:t>
            </a: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 oder anderen Werbematerialien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Explizite Nennung während des Welcome-Events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FFFF"/>
                </a:solidFill>
                <a:effectLst/>
                <a:latin typeface="Helvetica" pitchFamily="2" charset="0"/>
              </a:rPr>
              <a:t>Networking im Überfluss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043171F-DFBC-5FA6-7686-C9A70985A3A1}"/>
              </a:ext>
            </a:extLst>
          </p:cNvPr>
          <p:cNvSpPr txBox="1"/>
          <p:nvPr/>
        </p:nvSpPr>
        <p:spPr>
          <a:xfrm>
            <a:off x="5315737" y="2290450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FFFF"/>
                </a:solidFill>
                <a:effectLst/>
                <a:latin typeface="Helvetica" pitchFamily="2" charset="0"/>
              </a:rPr>
              <a:t>* zzgl. </a:t>
            </a:r>
            <a:r>
              <a:rPr lang="de-DE" sz="1400" dirty="0" err="1">
                <a:solidFill>
                  <a:srgbClr val="FFFFFF"/>
                </a:solidFill>
                <a:effectLst/>
                <a:latin typeface="Helvetica" pitchFamily="2" charset="0"/>
              </a:rPr>
              <a:t>MwSt</a:t>
            </a:r>
            <a:endParaRPr lang="de-DE" sz="1400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0C9AF42D-AA86-2FE4-29D4-2215D2FBED5A}"/>
              </a:ext>
            </a:extLst>
          </p:cNvPr>
          <p:cNvSpPr txBox="1">
            <a:spLocks/>
          </p:cNvSpPr>
          <p:nvPr/>
        </p:nvSpPr>
        <p:spPr>
          <a:xfrm>
            <a:off x="9682721" y="429225"/>
            <a:ext cx="2422405" cy="57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SPONSOREN</a:t>
            </a:r>
          </a:p>
          <a:p>
            <a:pPr algn="l"/>
            <a:r>
              <a:rPr lang="de-DE" sz="1600" b="1" dirty="0">
                <a:solidFill>
                  <a:schemeClr val="bg1"/>
                </a:solidFill>
                <a:latin typeface="Titillium Web" pitchFamily="2" charset="77"/>
              </a:rPr>
              <a:t>PARTNERSCHAFT</a:t>
            </a:r>
          </a:p>
        </p:txBody>
      </p:sp>
      <p:pic>
        <p:nvPicPr>
          <p:cNvPr id="9" name="Grafik 8" descr="Ein Bild, das Text, Tür, Buch, Poster enthält.&#10;&#10;KI-generierte Inhalte können fehlerhaft sein.">
            <a:extLst>
              <a:ext uri="{FF2B5EF4-FFF2-40B4-BE49-F238E27FC236}">
                <a16:creationId xmlns:a16="http://schemas.microsoft.com/office/drawing/2014/main" id="{699EA20D-CB7E-D19D-3109-D5988643B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589" y="2969837"/>
            <a:ext cx="2369773" cy="31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22880"/>
      </p:ext>
    </p:extLst>
  </p:cSld>
  <p:clrMapOvr>
    <a:masterClrMapping/>
  </p:clrMapOvr>
</p:sld>
</file>

<file path=ppt/theme/theme1.xml><?xml version="1.0" encoding="utf-8"?>
<a:theme xmlns:a="http://schemas.openxmlformats.org/drawingml/2006/main" name="Marketing-Tag-Ost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</Words>
  <Application>Microsoft Macintosh PowerPoint</Application>
  <PresentationFormat>Breitbild</PresentationFormat>
  <Paragraphs>222</Paragraphs>
  <Slides>13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3" baseType="lpstr">
      <vt:lpstr>Alright Sans Ultra</vt:lpstr>
      <vt:lpstr>Arial</vt:lpstr>
      <vt:lpstr>Arial Black</vt:lpstr>
      <vt:lpstr>Calibri</vt:lpstr>
      <vt:lpstr>Helvetica</vt:lpstr>
      <vt:lpstr>Titillium Web</vt:lpstr>
      <vt:lpstr>Titillium Web Black</vt:lpstr>
      <vt:lpstr>Titillium Web SemiBold</vt:lpstr>
      <vt:lpstr>Wingdings</vt:lpstr>
      <vt:lpstr>Marketing-Tag-Ost</vt:lpstr>
      <vt:lpstr>MARKETING TAG OST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Mirjam Ney</dc:creator>
  <cp:lastModifiedBy>Andrea Ney</cp:lastModifiedBy>
  <cp:revision>47</cp:revision>
  <dcterms:created xsi:type="dcterms:W3CDTF">2025-01-25T10:46:49Z</dcterms:created>
  <dcterms:modified xsi:type="dcterms:W3CDTF">2026-02-23T14:59:06Z</dcterms:modified>
</cp:coreProperties>
</file>